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8" r:id="rId3"/>
    <p:sldId id="259" r:id="rId4"/>
    <p:sldId id="261" r:id="rId5"/>
    <p:sldId id="262" r:id="rId6"/>
    <p:sldId id="263" r:id="rId7"/>
    <p:sldId id="264" r:id="rId8"/>
    <p:sldId id="265" r:id="rId9"/>
    <p:sldId id="266" r:id="rId10"/>
    <p:sldId id="267" r:id="rId11"/>
    <p:sldId id="268"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4/25/2022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5580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9419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13674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81407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4/25/2022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1433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91354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81757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1780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472715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4/25/2022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68530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4/25/2022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96566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4/25/2022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9904495"/>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55D183-45CD-CF43-9874-B202263BA0DD}"/>
              </a:ext>
            </a:extLst>
          </p:cNvPr>
          <p:cNvSpPr>
            <a:spLocks noGrp="1"/>
          </p:cNvSpPr>
          <p:nvPr>
            <p:ph type="ctrTitle"/>
          </p:nvPr>
        </p:nvSpPr>
        <p:spPr/>
        <p:txBody>
          <a:bodyPr>
            <a:normAutofit fontScale="90000"/>
          </a:bodyPr>
          <a:lstStyle/>
          <a:p>
            <a:r>
              <a:rPr lang="tr-TR"/>
              <a:t>ULUSLARARASI EBU UBEYDE ANADOLU İMAM HATİP LİSESİ </a:t>
            </a:r>
          </a:p>
        </p:txBody>
      </p:sp>
      <p:sp>
        <p:nvSpPr>
          <p:cNvPr id="3" name="Alt Başlık 2">
            <a:extLst>
              <a:ext uri="{FF2B5EF4-FFF2-40B4-BE49-F238E27FC236}">
                <a16:creationId xmlns:a16="http://schemas.microsoft.com/office/drawing/2014/main" id="{45AEEC47-463A-4648-B5B6-0901B8F9A9E1}"/>
              </a:ext>
            </a:extLst>
          </p:cNvPr>
          <p:cNvSpPr>
            <a:spLocks noGrp="1"/>
          </p:cNvSpPr>
          <p:nvPr>
            <p:ph type="subTitle" idx="1"/>
          </p:nvPr>
        </p:nvSpPr>
        <p:spPr/>
        <p:txBody>
          <a:bodyPr/>
          <a:lstStyle/>
          <a:p>
            <a:r>
              <a:rPr lang="tr-TR"/>
              <a:t> </a:t>
            </a:r>
          </a:p>
        </p:txBody>
      </p:sp>
    </p:spTree>
    <p:extLst>
      <p:ext uri="{BB962C8B-B14F-4D97-AF65-F5344CB8AC3E}">
        <p14:creationId xmlns:p14="http://schemas.microsoft.com/office/powerpoint/2010/main" val="3353041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6AAAA9-F17A-AF44-ABF5-29A8A388F31C}"/>
              </a:ext>
            </a:extLst>
          </p:cNvPr>
          <p:cNvSpPr>
            <a:spLocks noGrp="1"/>
          </p:cNvSpPr>
          <p:nvPr>
            <p:ph type="title"/>
          </p:nvPr>
        </p:nvSpPr>
        <p:spPr/>
        <p:txBody>
          <a:bodyPr/>
          <a:lstStyle/>
          <a:p>
            <a:r>
              <a:rPr lang="tr-TR"/>
              <a:t>Çocuğum Ders Çalışmıyor!</a:t>
            </a:r>
          </a:p>
        </p:txBody>
      </p:sp>
      <p:sp>
        <p:nvSpPr>
          <p:cNvPr id="3" name="İçerik Yer Tutucusu 2">
            <a:extLst>
              <a:ext uri="{FF2B5EF4-FFF2-40B4-BE49-F238E27FC236}">
                <a16:creationId xmlns:a16="http://schemas.microsoft.com/office/drawing/2014/main" id="{E6EC1597-5AC3-1345-841D-76A737CE5A24}"/>
              </a:ext>
            </a:extLst>
          </p:cNvPr>
          <p:cNvSpPr>
            <a:spLocks noGrp="1"/>
          </p:cNvSpPr>
          <p:nvPr>
            <p:ph idx="1"/>
          </p:nvPr>
        </p:nvSpPr>
        <p:spPr/>
        <p:txBody>
          <a:bodyPr>
            <a:normAutofit fontScale="85000" lnSpcReduction="20000"/>
          </a:bodyPr>
          <a:lstStyle/>
          <a:p>
            <a:r>
              <a:rPr lang="tr-TR" dirty="0"/>
              <a:t>Bir araştırmada çocuğun okul başarısında ki düşüklüğün arkasında yüzde </a:t>
            </a:r>
            <a:r>
              <a:rPr lang="tr-TR" dirty="0" smtClean="0"/>
              <a:t>74 aile </a:t>
            </a:r>
            <a:r>
              <a:rPr lang="tr-TR" dirty="0"/>
              <a:t>sorunlarının olduğu tespit edilmiştir.</a:t>
            </a:r>
          </a:p>
          <a:p>
            <a:r>
              <a:rPr lang="tr-TR" dirty="0"/>
              <a:t>Çocuğun </a:t>
            </a:r>
            <a:r>
              <a:rPr lang="tr-TR" dirty="0" smtClean="0"/>
              <a:t>odaklanamamasının </a:t>
            </a:r>
            <a:r>
              <a:rPr lang="tr-TR" dirty="0"/>
              <a:t>birçok sebebi </a:t>
            </a:r>
            <a:r>
              <a:rPr lang="tr-TR" dirty="0" smtClean="0"/>
              <a:t>olabilir. Önce aile </a:t>
            </a:r>
            <a:r>
              <a:rPr lang="tr-TR" dirty="0"/>
              <a:t>sebebini araştırmalı </a:t>
            </a:r>
            <a:r>
              <a:rPr lang="tr-TR" dirty="0"/>
              <a:t>a</a:t>
            </a:r>
            <a:r>
              <a:rPr lang="tr-TR" dirty="0" smtClean="0"/>
              <a:t>ma </a:t>
            </a:r>
            <a:r>
              <a:rPr lang="tr-TR" dirty="0"/>
              <a:t>dersler konusunda baskı </a:t>
            </a:r>
            <a:r>
              <a:rPr lang="tr-TR" dirty="0" smtClean="0"/>
              <a:t>yapmamalıdır.</a:t>
            </a:r>
            <a:endParaRPr lang="tr-TR" dirty="0"/>
          </a:p>
          <a:p>
            <a:r>
              <a:rPr lang="tr-TR" dirty="0"/>
              <a:t>Çocuğun ders  </a:t>
            </a:r>
            <a:r>
              <a:rPr lang="tr-TR" dirty="0" smtClean="0"/>
              <a:t>çalışmaması </a:t>
            </a:r>
            <a:r>
              <a:rPr lang="tr-TR" dirty="0"/>
              <a:t>bir sonuçtur anne baba sebebe </a:t>
            </a:r>
            <a:r>
              <a:rPr lang="tr-TR" dirty="0" smtClean="0"/>
              <a:t>odaklanmalıdır, sonuca </a:t>
            </a:r>
            <a:r>
              <a:rPr lang="tr-TR" dirty="0"/>
              <a:t>değil.</a:t>
            </a:r>
          </a:p>
          <a:p>
            <a:r>
              <a:rPr lang="tr-TR" dirty="0"/>
              <a:t>Disiplinli ders çalışma alışkanlığının oluşması elde ettiği başarıdan daha da önemlidir.</a:t>
            </a:r>
          </a:p>
          <a:p>
            <a:r>
              <a:rPr lang="tr-TR" dirty="0"/>
              <a:t>«Hiç ders çalışmıyor ama dersleri çok iyi.» düşüncesi doğru bir düşünce değildir. Önemli olan çocuğa zamanını disipline </a:t>
            </a:r>
            <a:r>
              <a:rPr lang="tr-TR" dirty="0" smtClean="0"/>
              <a:t>etmesini </a:t>
            </a:r>
            <a:r>
              <a:rPr lang="tr-TR" dirty="0"/>
              <a:t>sağlayabilmek olmalıdır. </a:t>
            </a:r>
          </a:p>
          <a:p>
            <a:r>
              <a:rPr lang="tr-TR" dirty="0"/>
              <a:t>Disiplinli yaşama ve disiplinli çalışma çocuk için bir Hayat kalitesi anlamına gelir.(Evdekilere yardım </a:t>
            </a:r>
            <a:r>
              <a:rPr lang="tr-TR" dirty="0" err="1"/>
              <a:t>etme,odasını</a:t>
            </a:r>
            <a:r>
              <a:rPr lang="tr-TR" dirty="0"/>
              <a:t> toplama vs.)</a:t>
            </a:r>
          </a:p>
        </p:txBody>
      </p:sp>
    </p:spTree>
    <p:extLst>
      <p:ext uri="{BB962C8B-B14F-4D97-AF65-F5344CB8AC3E}">
        <p14:creationId xmlns:p14="http://schemas.microsoft.com/office/powerpoint/2010/main" val="356954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E6C9BED-7D7F-984C-BC13-4E914C98079E}"/>
              </a:ext>
            </a:extLst>
          </p:cNvPr>
          <p:cNvSpPr>
            <a:spLocks noGrp="1"/>
          </p:cNvSpPr>
          <p:nvPr>
            <p:ph type="title"/>
          </p:nvPr>
        </p:nvSpPr>
        <p:spPr/>
        <p:txBody>
          <a:bodyPr/>
          <a:lstStyle/>
          <a:p>
            <a:r>
              <a:rPr lang="tr-TR"/>
              <a:t>Çocuğum Ders Çalışmıyor!</a:t>
            </a:r>
          </a:p>
        </p:txBody>
      </p:sp>
      <p:sp>
        <p:nvSpPr>
          <p:cNvPr id="3" name="İçerik Yer Tutucusu 2">
            <a:extLst>
              <a:ext uri="{FF2B5EF4-FFF2-40B4-BE49-F238E27FC236}">
                <a16:creationId xmlns:a16="http://schemas.microsoft.com/office/drawing/2014/main" id="{B436B7EF-4604-774D-A57F-2093695946CF}"/>
              </a:ext>
            </a:extLst>
          </p:cNvPr>
          <p:cNvSpPr>
            <a:spLocks noGrp="1"/>
          </p:cNvSpPr>
          <p:nvPr>
            <p:ph idx="1"/>
          </p:nvPr>
        </p:nvSpPr>
        <p:spPr/>
        <p:txBody>
          <a:bodyPr/>
          <a:lstStyle/>
          <a:p>
            <a:r>
              <a:rPr lang="tr-TR" dirty="0"/>
              <a:t>Biz dürüst </a:t>
            </a:r>
            <a:r>
              <a:rPr lang="tr-TR" dirty="0" smtClean="0"/>
              <a:t>yardımsever, sorumluluk sahibi, Allah’a inançlı, düzenli </a:t>
            </a:r>
            <a:r>
              <a:rPr lang="tr-TR" dirty="0"/>
              <a:t>bir çocuktan memnun olacağımızı hissettirmeliyiz. </a:t>
            </a:r>
            <a:r>
              <a:rPr lang="tr-TR" dirty="0" smtClean="0"/>
              <a:t>Çocuk </a:t>
            </a:r>
            <a:r>
              <a:rPr lang="tr-TR" dirty="0"/>
              <a:t>mutlu olursa not kendiliğinden </a:t>
            </a:r>
            <a:r>
              <a:rPr lang="tr-TR" dirty="0" smtClean="0"/>
              <a:t>gelir. Not </a:t>
            </a:r>
            <a:r>
              <a:rPr lang="tr-TR" dirty="0"/>
              <a:t>çocuğun kalitesini belirleyen bir ölçüt değildir.</a:t>
            </a:r>
          </a:p>
        </p:txBody>
      </p:sp>
    </p:spTree>
    <p:extLst>
      <p:ext uri="{BB962C8B-B14F-4D97-AF65-F5344CB8AC3E}">
        <p14:creationId xmlns:p14="http://schemas.microsoft.com/office/powerpoint/2010/main" val="3654734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E2867B-46A5-1343-9CC1-42FEEF93F8B3}"/>
              </a:ext>
            </a:extLst>
          </p:cNvPr>
          <p:cNvSpPr>
            <a:spLocks noGrp="1"/>
          </p:cNvSpPr>
          <p:nvPr>
            <p:ph type="title"/>
          </p:nvPr>
        </p:nvSpPr>
        <p:spPr/>
        <p:txBody>
          <a:bodyPr>
            <a:normAutofit/>
          </a:bodyPr>
          <a:lstStyle/>
          <a:p>
            <a:r>
              <a:rPr lang="tr-TR" sz="3600" dirty="0"/>
              <a:t>AİLE AHLAKI VE ÇOCUKTA AHLAKİ GELİŞİM</a:t>
            </a:r>
          </a:p>
        </p:txBody>
      </p:sp>
      <p:sp>
        <p:nvSpPr>
          <p:cNvPr id="3" name="İçerik Yer Tutucusu 2">
            <a:extLst>
              <a:ext uri="{FF2B5EF4-FFF2-40B4-BE49-F238E27FC236}">
                <a16:creationId xmlns:a16="http://schemas.microsoft.com/office/drawing/2014/main" id="{C7B63922-3762-1044-AF55-235B9510C045}"/>
              </a:ext>
            </a:extLst>
          </p:cNvPr>
          <p:cNvSpPr>
            <a:spLocks noGrp="1"/>
          </p:cNvSpPr>
          <p:nvPr>
            <p:ph idx="1"/>
          </p:nvPr>
        </p:nvSpPr>
        <p:spPr/>
        <p:txBody>
          <a:bodyPr/>
          <a:lstStyle/>
          <a:p>
            <a:r>
              <a:rPr lang="tr-TR"/>
              <a:t>Konuşmacı: Fatma KARATAŞ </a:t>
            </a:r>
          </a:p>
        </p:txBody>
      </p:sp>
    </p:spTree>
    <p:extLst>
      <p:ext uri="{BB962C8B-B14F-4D97-AF65-F5344CB8AC3E}">
        <p14:creationId xmlns:p14="http://schemas.microsoft.com/office/powerpoint/2010/main" val="2245789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EA5A59C-B0BE-6241-BE7E-5B12EFD11C6F}"/>
              </a:ext>
            </a:extLst>
          </p:cNvPr>
          <p:cNvSpPr>
            <a:spLocks noGrp="1"/>
          </p:cNvSpPr>
          <p:nvPr>
            <p:ph type="title"/>
          </p:nvPr>
        </p:nvSpPr>
        <p:spPr/>
        <p:txBody>
          <a:bodyPr/>
          <a:lstStyle/>
          <a:p>
            <a:r>
              <a:rPr lang="tr-TR"/>
              <a:t>Aile Nedir?</a:t>
            </a:r>
          </a:p>
        </p:txBody>
      </p:sp>
      <p:sp>
        <p:nvSpPr>
          <p:cNvPr id="3" name="İçerik Yer Tutucusu 2">
            <a:extLst>
              <a:ext uri="{FF2B5EF4-FFF2-40B4-BE49-F238E27FC236}">
                <a16:creationId xmlns:a16="http://schemas.microsoft.com/office/drawing/2014/main" id="{C0714686-78CC-5641-AB6F-1C2E86B7D59C}"/>
              </a:ext>
            </a:extLst>
          </p:cNvPr>
          <p:cNvSpPr>
            <a:spLocks noGrp="1"/>
          </p:cNvSpPr>
          <p:nvPr>
            <p:ph idx="1"/>
          </p:nvPr>
        </p:nvSpPr>
        <p:spPr/>
        <p:txBody>
          <a:bodyPr>
            <a:normAutofit/>
          </a:bodyPr>
          <a:lstStyle/>
          <a:p>
            <a:r>
              <a:rPr lang="tr-TR"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Aile;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hayatın</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dengesi</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toplum</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içinde</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ayakta</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kalabilmenin</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en</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önemli</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vesilesi</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ağır</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bir</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yük</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olan</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kulluk</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vazifesinin</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paylaşıldığı</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yer</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toplum</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içindeki</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huzurun</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temin</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edildiği</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yerdir</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tr-TR"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Huzurlu bir aile, c</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ennetin</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dünyadaki</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bir</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r>
              <a:rPr lang="en-US" sz="2800" b="1" dirty="0" err="1">
                <a:solidFill>
                  <a:srgbClr val="404040"/>
                </a:solidFill>
                <a:effectLst/>
                <a:latin typeface="Meiryo UI" panose="020B0502040504020204" pitchFamily="34" charset="0"/>
                <a:ea typeface="Calibri" panose="020F0502020204030204" pitchFamily="34" charset="0"/>
                <a:cs typeface="Meiryo UI" panose="020B0502040504020204" pitchFamily="34" charset="0"/>
              </a:rPr>
              <a:t>yansımasıdır</a:t>
            </a:r>
            <a:r>
              <a:rPr lang="en-US" sz="2800" b="1" dirty="0">
                <a:solidFill>
                  <a:srgbClr val="404040"/>
                </a:solidFill>
                <a:effectLst/>
                <a:latin typeface="Meiryo UI" panose="020B0502040504020204" pitchFamily="34" charset="0"/>
                <a:ea typeface="Calibri" panose="020F0502020204030204" pitchFamily="34" charset="0"/>
                <a:cs typeface="Meiryo UI" panose="020B0502040504020204" pitchFamily="34" charset="0"/>
              </a:rPr>
              <a:t>. </a:t>
            </a:r>
            <a:endParaRPr lang="tr-TR"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11828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D872EF-2120-B449-8611-7AD1F512CD2E}"/>
              </a:ext>
            </a:extLst>
          </p:cNvPr>
          <p:cNvSpPr>
            <a:spLocks noGrp="1"/>
          </p:cNvSpPr>
          <p:nvPr>
            <p:ph type="title"/>
          </p:nvPr>
        </p:nvSpPr>
        <p:spPr/>
        <p:txBody>
          <a:bodyPr/>
          <a:lstStyle/>
          <a:p>
            <a:r>
              <a:rPr lang="tr-TR"/>
              <a:t>Ahlak Nedir?</a:t>
            </a:r>
          </a:p>
        </p:txBody>
      </p:sp>
      <p:sp>
        <p:nvSpPr>
          <p:cNvPr id="3" name="İçerik Yer Tutucusu 2">
            <a:extLst>
              <a:ext uri="{FF2B5EF4-FFF2-40B4-BE49-F238E27FC236}">
                <a16:creationId xmlns:a16="http://schemas.microsoft.com/office/drawing/2014/main" id="{999C93A5-6B80-AE46-9D4C-4C0CF745B29E}"/>
              </a:ext>
            </a:extLst>
          </p:cNvPr>
          <p:cNvSpPr>
            <a:spLocks noGrp="1"/>
          </p:cNvSpPr>
          <p:nvPr>
            <p:ph idx="1"/>
          </p:nvPr>
        </p:nvSpPr>
        <p:spPr/>
        <p:txBody>
          <a:bodyPr>
            <a:normAutofit/>
          </a:bodyPr>
          <a:lstStyle/>
          <a:p>
            <a:r>
              <a:rPr lang="en-US" dirty="0" err="1">
                <a:solidFill>
                  <a:schemeClr val="bg2">
                    <a:lumMod val="25000"/>
                  </a:schemeClr>
                </a:solidFill>
                <a:effectLst/>
                <a:latin typeface="Meiryo UI" panose="020B0502040504020204" pitchFamily="34" charset="0"/>
                <a:cs typeface="Meiryo UI" panose="020B0502040504020204" pitchFamily="34" charset="0"/>
              </a:rPr>
              <a:t>Ahlak</a:t>
            </a:r>
            <a:r>
              <a:rPr lang="en-US" dirty="0">
                <a:solidFill>
                  <a:schemeClr val="bg2">
                    <a:lumMod val="25000"/>
                  </a:schemeClr>
                </a:solidFill>
                <a:effectLst/>
                <a:latin typeface="Meiryo UI" panose="020B0502040504020204" pitchFamily="34" charset="0"/>
                <a:cs typeface="Meiryo UI" panose="020B0502040504020204" pitchFamily="34" charset="0"/>
              </a:rPr>
              <a:t>, </a:t>
            </a:r>
            <a:r>
              <a:rPr lang="en-US" dirty="0" err="1">
                <a:solidFill>
                  <a:schemeClr val="bg2">
                    <a:lumMod val="25000"/>
                  </a:schemeClr>
                </a:solidFill>
                <a:effectLst/>
                <a:latin typeface="Meiryo UI" panose="020B0502040504020204" pitchFamily="34" charset="0"/>
                <a:cs typeface="Meiryo UI" panose="020B0502040504020204" pitchFamily="34" charset="0"/>
              </a:rPr>
              <a:t>kişinin</a:t>
            </a:r>
            <a:r>
              <a:rPr lang="en-US" dirty="0">
                <a:solidFill>
                  <a:schemeClr val="bg2">
                    <a:lumMod val="25000"/>
                  </a:schemeClr>
                </a:solidFill>
                <a:effectLst/>
                <a:latin typeface="Meiryo UI" panose="020B0502040504020204" pitchFamily="34" charset="0"/>
                <a:cs typeface="Meiryo UI" panose="020B0502040504020204" pitchFamily="34" charset="0"/>
              </a:rPr>
              <a:t> </a:t>
            </a:r>
            <a:r>
              <a:rPr lang="tr-TR" dirty="0">
                <a:solidFill>
                  <a:schemeClr val="bg2">
                    <a:lumMod val="25000"/>
                  </a:schemeClr>
                </a:solidFill>
                <a:effectLst/>
                <a:latin typeface="Meiryo UI" panose="020B0502040504020204" pitchFamily="34" charset="0"/>
                <a:cs typeface="Meiryo UI" panose="020B0502040504020204" pitchFamily="34" charset="0"/>
              </a:rPr>
              <a:t>doğduğu andan</a:t>
            </a:r>
            <a:r>
              <a:rPr lang="en-US" dirty="0">
                <a:solidFill>
                  <a:schemeClr val="bg2">
                    <a:lumMod val="25000"/>
                  </a:schemeClr>
                </a:solidFill>
                <a:effectLst/>
                <a:latin typeface="Meiryo UI" panose="020B0502040504020204" pitchFamily="34" charset="0"/>
                <a:cs typeface="Meiryo UI" panose="020B0502040504020204" pitchFamily="34" charset="0"/>
              </a:rPr>
              <a:t> </a:t>
            </a:r>
            <a:r>
              <a:rPr lang="en-US" dirty="0" err="1">
                <a:solidFill>
                  <a:schemeClr val="bg2">
                    <a:lumMod val="25000"/>
                  </a:schemeClr>
                </a:solidFill>
                <a:effectLst/>
                <a:latin typeface="Meiryo UI" panose="020B0502040504020204" pitchFamily="34" charset="0"/>
                <a:cs typeface="Meiryo UI" panose="020B0502040504020204" pitchFamily="34" charset="0"/>
              </a:rPr>
              <a:t>itibaren</a:t>
            </a:r>
            <a:r>
              <a:rPr lang="en-US" dirty="0">
                <a:solidFill>
                  <a:schemeClr val="bg2">
                    <a:lumMod val="25000"/>
                  </a:schemeClr>
                </a:solidFill>
                <a:effectLst/>
                <a:latin typeface="Meiryo UI" panose="020B0502040504020204" pitchFamily="34" charset="0"/>
                <a:cs typeface="Meiryo UI" panose="020B0502040504020204" pitchFamily="34" charset="0"/>
              </a:rPr>
              <a:t> </a:t>
            </a:r>
            <a:r>
              <a:rPr lang="en-US" dirty="0" err="1">
                <a:solidFill>
                  <a:schemeClr val="bg2">
                    <a:lumMod val="25000"/>
                  </a:schemeClr>
                </a:solidFill>
                <a:effectLst/>
                <a:latin typeface="Meiryo UI" panose="020B0502040504020204" pitchFamily="34" charset="0"/>
                <a:cs typeface="Meiryo UI" panose="020B0502040504020204" pitchFamily="34" charset="0"/>
              </a:rPr>
              <a:t>sahip</a:t>
            </a:r>
            <a:r>
              <a:rPr lang="en-US" dirty="0">
                <a:solidFill>
                  <a:schemeClr val="bg2">
                    <a:lumMod val="25000"/>
                  </a:schemeClr>
                </a:solidFill>
                <a:effectLst/>
                <a:latin typeface="Meiryo UI" panose="020B0502040504020204" pitchFamily="34" charset="0"/>
                <a:cs typeface="Meiryo UI" panose="020B0502040504020204" pitchFamily="34" charset="0"/>
              </a:rPr>
              <a:t> </a:t>
            </a:r>
            <a:r>
              <a:rPr lang="en-US" dirty="0" err="1">
                <a:solidFill>
                  <a:schemeClr val="bg2">
                    <a:lumMod val="25000"/>
                  </a:schemeClr>
                </a:solidFill>
                <a:effectLst/>
                <a:latin typeface="Meiryo UI" panose="020B0502040504020204" pitchFamily="34" charset="0"/>
                <a:cs typeface="Meiryo UI" panose="020B0502040504020204" pitchFamily="34" charset="0"/>
              </a:rPr>
              <a:t>olduğu</a:t>
            </a:r>
            <a:r>
              <a:rPr lang="en-US" dirty="0">
                <a:solidFill>
                  <a:schemeClr val="bg2">
                    <a:lumMod val="25000"/>
                  </a:schemeClr>
                </a:solidFill>
                <a:effectLst/>
                <a:latin typeface="Meiryo UI" panose="020B0502040504020204" pitchFamily="34" charset="0"/>
                <a:cs typeface="Meiryo UI" panose="020B0502040504020204" pitchFamily="34" charset="0"/>
              </a:rPr>
              <a:t> </a:t>
            </a:r>
            <a:r>
              <a:rPr lang="en-US" dirty="0" err="1">
                <a:solidFill>
                  <a:schemeClr val="bg2">
                    <a:lumMod val="25000"/>
                  </a:schemeClr>
                </a:solidFill>
                <a:effectLst/>
                <a:latin typeface="Meiryo UI" panose="020B0502040504020204" pitchFamily="34" charset="0"/>
                <a:cs typeface="Meiryo UI" panose="020B0502040504020204" pitchFamily="34" charset="0"/>
              </a:rPr>
              <a:t>özellikleri</a:t>
            </a:r>
            <a:r>
              <a:rPr lang="en-US" dirty="0">
                <a:solidFill>
                  <a:schemeClr val="bg2">
                    <a:lumMod val="25000"/>
                  </a:schemeClr>
                </a:solidFill>
                <a:effectLst/>
                <a:latin typeface="Meiryo UI" panose="020B0502040504020204" pitchFamily="34" charset="0"/>
                <a:cs typeface="Meiryo UI" panose="020B0502040504020204" pitchFamily="34" charset="0"/>
              </a:rPr>
              <a:t>(</a:t>
            </a:r>
            <a:r>
              <a:rPr lang="en-US" dirty="0" err="1">
                <a:solidFill>
                  <a:schemeClr val="bg2">
                    <a:lumMod val="25000"/>
                  </a:schemeClr>
                </a:solidFill>
                <a:effectLst/>
                <a:latin typeface="Meiryo UI" panose="020B0502040504020204" pitchFamily="34" charset="0"/>
                <a:cs typeface="Meiryo UI" panose="020B0502040504020204" pitchFamily="34" charset="0"/>
              </a:rPr>
              <a:t>mizaç,karakter</a:t>
            </a:r>
            <a:r>
              <a:rPr lang="en-US" dirty="0">
                <a:solidFill>
                  <a:schemeClr val="bg2">
                    <a:lumMod val="25000"/>
                  </a:schemeClr>
                </a:solidFill>
                <a:effectLst/>
                <a:latin typeface="Meiryo UI" panose="020B0502040504020204" pitchFamily="34" charset="0"/>
                <a:cs typeface="Meiryo UI" panose="020B0502040504020204" pitchFamily="34" charset="0"/>
              </a:rPr>
              <a:t>) </a:t>
            </a:r>
            <a:r>
              <a:rPr lang="en-US" dirty="0" err="1">
                <a:solidFill>
                  <a:schemeClr val="bg2">
                    <a:lumMod val="25000"/>
                  </a:schemeClr>
                </a:solidFill>
                <a:effectLst/>
                <a:latin typeface="Meiryo UI" panose="020B0502040504020204" pitchFamily="34" charset="0"/>
                <a:cs typeface="Meiryo UI" panose="020B0502040504020204" pitchFamily="34" charset="0"/>
              </a:rPr>
              <a:t>ve</a:t>
            </a:r>
            <a:r>
              <a:rPr lang="en-US" dirty="0">
                <a:solidFill>
                  <a:schemeClr val="bg2">
                    <a:lumMod val="25000"/>
                  </a:schemeClr>
                </a:solidFill>
                <a:effectLst/>
                <a:latin typeface="Meiryo UI" panose="020B0502040504020204" pitchFamily="34" charset="0"/>
                <a:cs typeface="Meiryo UI" panose="020B0502040504020204" pitchFamily="34" charset="0"/>
              </a:rPr>
              <a:t> </a:t>
            </a:r>
            <a:r>
              <a:rPr lang="en-US" dirty="0" err="1">
                <a:solidFill>
                  <a:schemeClr val="bg2">
                    <a:lumMod val="25000"/>
                  </a:schemeClr>
                </a:solidFill>
                <a:effectLst/>
                <a:latin typeface="Meiryo UI" panose="020B0502040504020204" pitchFamily="34" charset="0"/>
                <a:cs typeface="Meiryo UI" panose="020B0502040504020204" pitchFamily="34" charset="0"/>
              </a:rPr>
              <a:t>yetiştirilme</a:t>
            </a:r>
            <a:r>
              <a:rPr lang="en-US" dirty="0">
                <a:solidFill>
                  <a:schemeClr val="bg2">
                    <a:lumMod val="25000"/>
                  </a:schemeClr>
                </a:solidFill>
                <a:effectLst/>
                <a:latin typeface="Meiryo UI" panose="020B0502040504020204" pitchFamily="34" charset="0"/>
                <a:cs typeface="Meiryo UI" panose="020B0502040504020204" pitchFamily="34" charset="0"/>
              </a:rPr>
              <a:t> </a:t>
            </a:r>
            <a:r>
              <a:rPr lang="en-US" dirty="0" err="1">
                <a:solidFill>
                  <a:schemeClr val="bg2">
                    <a:lumMod val="25000"/>
                  </a:schemeClr>
                </a:solidFill>
                <a:effectLst/>
                <a:latin typeface="Meiryo UI" panose="020B0502040504020204" pitchFamily="34" charset="0"/>
                <a:cs typeface="Meiryo UI" panose="020B0502040504020204" pitchFamily="34" charset="0"/>
              </a:rPr>
              <a:t>tarzı</a:t>
            </a:r>
            <a:r>
              <a:rPr lang="en-US" dirty="0">
                <a:solidFill>
                  <a:schemeClr val="bg2">
                    <a:lumMod val="25000"/>
                  </a:schemeClr>
                </a:solidFill>
                <a:effectLst/>
                <a:latin typeface="Meiryo UI" panose="020B0502040504020204" pitchFamily="34" charset="0"/>
                <a:cs typeface="Meiryo UI" panose="020B0502040504020204" pitchFamily="34" charset="0"/>
              </a:rPr>
              <a:t> </a:t>
            </a:r>
            <a:r>
              <a:rPr lang="en-US" dirty="0" err="1">
                <a:solidFill>
                  <a:schemeClr val="bg2">
                    <a:lumMod val="25000"/>
                  </a:schemeClr>
                </a:solidFill>
                <a:effectLst/>
                <a:latin typeface="Meiryo UI" panose="020B0502040504020204" pitchFamily="34" charset="0"/>
                <a:cs typeface="Meiryo UI" panose="020B0502040504020204" pitchFamily="34" charset="0"/>
              </a:rPr>
              <a:t>ile</a:t>
            </a:r>
            <a:r>
              <a:rPr lang="en-US" dirty="0">
                <a:solidFill>
                  <a:schemeClr val="bg2">
                    <a:lumMod val="25000"/>
                  </a:schemeClr>
                </a:solidFill>
                <a:effectLst/>
                <a:latin typeface="Meiryo UI" panose="020B0502040504020204" pitchFamily="34" charset="0"/>
                <a:cs typeface="Meiryo UI" panose="020B0502040504020204" pitchFamily="34" charset="0"/>
              </a:rPr>
              <a:t> </a:t>
            </a:r>
            <a:r>
              <a:rPr lang="en-US" dirty="0" err="1">
                <a:solidFill>
                  <a:schemeClr val="bg2">
                    <a:lumMod val="25000"/>
                  </a:schemeClr>
                </a:solidFill>
                <a:effectLst/>
                <a:latin typeface="Meiryo UI" panose="020B0502040504020204" pitchFamily="34" charset="0"/>
                <a:cs typeface="Meiryo UI" panose="020B0502040504020204" pitchFamily="34" charset="0"/>
              </a:rPr>
              <a:t>birlikte</a:t>
            </a:r>
            <a:r>
              <a:rPr lang="en-US" dirty="0">
                <a:solidFill>
                  <a:schemeClr val="bg2">
                    <a:lumMod val="25000"/>
                  </a:schemeClr>
                </a:solidFill>
                <a:effectLst/>
                <a:latin typeface="Meiryo UI" panose="020B0502040504020204" pitchFamily="34" charset="0"/>
                <a:cs typeface="Meiryo UI" panose="020B0502040504020204" pitchFamily="34" charset="0"/>
              </a:rPr>
              <a:t> </a:t>
            </a:r>
            <a:r>
              <a:rPr lang="en-US" dirty="0" err="1">
                <a:solidFill>
                  <a:schemeClr val="bg2">
                    <a:lumMod val="25000"/>
                  </a:schemeClr>
                </a:solidFill>
                <a:effectLst/>
                <a:latin typeface="Meiryo UI" panose="020B0502040504020204" pitchFamily="34" charset="0"/>
                <a:cs typeface="Meiryo UI" panose="020B0502040504020204" pitchFamily="34" charset="0"/>
              </a:rPr>
              <a:t>edindiği</a:t>
            </a:r>
            <a:r>
              <a:rPr lang="tr-TR" dirty="0">
                <a:solidFill>
                  <a:schemeClr val="bg2">
                    <a:lumMod val="25000"/>
                  </a:schemeClr>
                </a:solidFill>
                <a:effectLst/>
                <a:latin typeface="Meiryo UI" panose="020B0502040504020204" pitchFamily="34" charset="0"/>
                <a:cs typeface="Meiryo UI" panose="020B0502040504020204" pitchFamily="34" charset="0"/>
              </a:rPr>
              <a:t> değerlerin bütünüdür.</a:t>
            </a:r>
          </a:p>
          <a:p>
            <a:r>
              <a:rPr lang="en-US" dirty="0">
                <a:solidFill>
                  <a:schemeClr val="bg2">
                    <a:lumMod val="25000"/>
                  </a:schemeClr>
                </a:solidFill>
                <a:effectLst/>
                <a:latin typeface="Meiryo UI" panose="020B0502040504020204" pitchFamily="34" charset="0"/>
                <a:ea typeface="Calibri" panose="020F0502020204030204" pitchFamily="34" charset="0"/>
                <a:cs typeface="Meiryo UI" panose="020B0502040504020204" pitchFamily="34" charset="0"/>
              </a:rPr>
              <a:t>Not: </a:t>
            </a:r>
            <a:r>
              <a:rPr lang="en-US" dirty="0" err="1">
                <a:solidFill>
                  <a:schemeClr val="bg2">
                    <a:lumMod val="25000"/>
                  </a:schemeClr>
                </a:solidFill>
                <a:effectLst/>
                <a:latin typeface="Meiryo UI" panose="020B0502040504020204" pitchFamily="34" charset="0"/>
                <a:ea typeface="Calibri" panose="020F0502020204030204" pitchFamily="34" charset="0"/>
                <a:cs typeface="Meiryo UI" panose="020B0502040504020204" pitchFamily="34" charset="0"/>
              </a:rPr>
              <a:t>Çocuğun</a:t>
            </a:r>
            <a:r>
              <a:rPr lang="en-US" dirty="0">
                <a:solidFill>
                  <a:schemeClr val="bg2">
                    <a:lumMod val="25000"/>
                  </a:schemeClr>
                </a:solidFill>
                <a:effectLst/>
                <a:latin typeface="Meiryo UI" panose="020B0502040504020204" pitchFamily="34" charset="0"/>
                <a:ea typeface="Calibri" panose="020F0502020204030204" pitchFamily="34" charset="0"/>
                <a:cs typeface="Meiryo UI" panose="020B0502040504020204" pitchFamily="34" charset="0"/>
              </a:rPr>
              <a:t> </a:t>
            </a:r>
            <a:r>
              <a:rPr lang="en-US" dirty="0" err="1">
                <a:solidFill>
                  <a:schemeClr val="bg2">
                    <a:lumMod val="25000"/>
                  </a:schemeClr>
                </a:solidFill>
                <a:effectLst/>
                <a:latin typeface="Meiryo UI" panose="020B0502040504020204" pitchFamily="34" charset="0"/>
                <a:ea typeface="Calibri" panose="020F0502020204030204" pitchFamily="34" charset="0"/>
                <a:cs typeface="Meiryo UI" panose="020B0502040504020204" pitchFamily="34" charset="0"/>
              </a:rPr>
              <a:t>fıtratını</a:t>
            </a:r>
            <a:r>
              <a:rPr lang="en-US" dirty="0">
                <a:solidFill>
                  <a:schemeClr val="bg2">
                    <a:lumMod val="25000"/>
                  </a:schemeClr>
                </a:solidFill>
                <a:effectLst/>
                <a:latin typeface="Meiryo UI" panose="020B0502040504020204" pitchFamily="34" charset="0"/>
                <a:ea typeface="Calibri" panose="020F0502020204030204" pitchFamily="34" charset="0"/>
                <a:cs typeface="Meiryo UI" panose="020B0502040504020204" pitchFamily="34" charset="0"/>
              </a:rPr>
              <a:t> </a:t>
            </a:r>
            <a:r>
              <a:rPr lang="en-US" dirty="0" err="1">
                <a:solidFill>
                  <a:schemeClr val="bg2">
                    <a:lumMod val="25000"/>
                  </a:schemeClr>
                </a:solidFill>
                <a:effectLst/>
                <a:latin typeface="Meiryo UI" panose="020B0502040504020204" pitchFamily="34" charset="0"/>
                <a:ea typeface="Calibri" panose="020F0502020204030204" pitchFamily="34" charset="0"/>
                <a:cs typeface="Meiryo UI" panose="020B0502040504020204" pitchFamily="34" charset="0"/>
              </a:rPr>
              <a:t>tanı</a:t>
            </a:r>
            <a:r>
              <a:rPr lang="en-US" dirty="0">
                <a:solidFill>
                  <a:schemeClr val="bg2">
                    <a:lumMod val="25000"/>
                  </a:schemeClr>
                </a:solidFill>
                <a:effectLst/>
                <a:latin typeface="Meiryo UI" panose="020B0502040504020204" pitchFamily="34" charset="0"/>
                <a:ea typeface="Calibri" panose="020F0502020204030204" pitchFamily="34" charset="0"/>
                <a:cs typeface="Meiryo UI" panose="020B0502040504020204" pitchFamily="34" charset="0"/>
              </a:rPr>
              <a:t>. (</a:t>
            </a:r>
            <a:r>
              <a:rPr lang="en-US" dirty="0" err="1">
                <a:solidFill>
                  <a:schemeClr val="bg2">
                    <a:lumMod val="25000"/>
                  </a:schemeClr>
                </a:solidFill>
                <a:effectLst/>
                <a:latin typeface="Meiryo UI" panose="020B0502040504020204" pitchFamily="34" charset="0"/>
                <a:ea typeface="Calibri" panose="020F0502020204030204" pitchFamily="34" charset="0"/>
                <a:cs typeface="Meiryo UI" panose="020B0502040504020204" pitchFamily="34" charset="0"/>
              </a:rPr>
              <a:t>Sert-yumuşak</a:t>
            </a:r>
            <a:r>
              <a:rPr lang="tr-TR" dirty="0">
                <a:solidFill>
                  <a:schemeClr val="bg2">
                    <a:lumMod val="25000"/>
                  </a:schemeClr>
                </a:solidFill>
                <a:effectLst/>
                <a:latin typeface="Meiryo UI" panose="020B0502040504020204" pitchFamily="34" charset="0"/>
                <a:ea typeface="Calibri" panose="020F0502020204030204" pitchFamily="34" charset="0"/>
                <a:cs typeface="Meiryo UI" panose="020B0502040504020204" pitchFamily="34" charset="0"/>
              </a:rPr>
              <a:t> </a:t>
            </a:r>
            <a:r>
              <a:rPr lang="en-US" dirty="0" err="1">
                <a:solidFill>
                  <a:schemeClr val="bg2">
                    <a:lumMod val="25000"/>
                  </a:schemeClr>
                </a:solidFill>
                <a:effectLst/>
                <a:latin typeface="Meiryo UI" panose="020B0502040504020204" pitchFamily="34" charset="0"/>
                <a:ea typeface="Calibri" panose="020F0502020204030204" pitchFamily="34" charset="0"/>
                <a:cs typeface="Meiryo UI" panose="020B0502040504020204" pitchFamily="34" charset="0"/>
              </a:rPr>
              <a:t>mizaç</a:t>
            </a:r>
            <a:r>
              <a:rPr lang="en-US" dirty="0">
                <a:solidFill>
                  <a:schemeClr val="bg2">
                    <a:lumMod val="25000"/>
                  </a:schemeClr>
                </a:solidFill>
                <a:effectLst/>
                <a:latin typeface="Meiryo UI" panose="020B0502040504020204" pitchFamily="34" charset="0"/>
                <a:ea typeface="Calibri" panose="020F0502020204030204" pitchFamily="34" charset="0"/>
                <a:cs typeface="Meiryo UI" panose="020B0502040504020204" pitchFamily="34" charset="0"/>
              </a:rPr>
              <a:t>, </a:t>
            </a:r>
            <a:r>
              <a:rPr lang="en-US" dirty="0" err="1">
                <a:solidFill>
                  <a:schemeClr val="bg2">
                    <a:lumMod val="25000"/>
                  </a:schemeClr>
                </a:solidFill>
                <a:effectLst/>
                <a:latin typeface="Meiryo UI" panose="020B0502040504020204" pitchFamily="34" charset="0"/>
                <a:ea typeface="Calibri" panose="020F0502020204030204" pitchFamily="34" charset="0"/>
                <a:cs typeface="Meiryo UI" panose="020B0502040504020204" pitchFamily="34" charset="0"/>
              </a:rPr>
              <a:t>içe</a:t>
            </a:r>
            <a:r>
              <a:rPr lang="en-US" dirty="0">
                <a:solidFill>
                  <a:schemeClr val="bg2">
                    <a:lumMod val="25000"/>
                  </a:schemeClr>
                </a:solidFill>
                <a:effectLst/>
                <a:latin typeface="Meiryo UI" panose="020B0502040504020204" pitchFamily="34" charset="0"/>
                <a:ea typeface="Calibri" panose="020F0502020204030204" pitchFamily="34" charset="0"/>
                <a:cs typeface="Meiryo UI" panose="020B0502040504020204" pitchFamily="34" charset="0"/>
              </a:rPr>
              <a:t> </a:t>
            </a:r>
            <a:r>
              <a:rPr lang="en-US" dirty="0" err="1">
                <a:solidFill>
                  <a:schemeClr val="bg2">
                    <a:lumMod val="25000"/>
                  </a:schemeClr>
                </a:solidFill>
                <a:effectLst/>
                <a:latin typeface="Meiryo UI" panose="020B0502040504020204" pitchFamily="34" charset="0"/>
                <a:ea typeface="Calibri" panose="020F0502020204030204" pitchFamily="34" charset="0"/>
                <a:cs typeface="Meiryo UI" panose="020B0502040504020204" pitchFamily="34" charset="0"/>
              </a:rPr>
              <a:t>dönük-dışa</a:t>
            </a:r>
            <a:r>
              <a:rPr lang="en-US" dirty="0">
                <a:solidFill>
                  <a:schemeClr val="bg2">
                    <a:lumMod val="25000"/>
                  </a:schemeClr>
                </a:solidFill>
                <a:effectLst/>
                <a:latin typeface="Meiryo UI" panose="020B0502040504020204" pitchFamily="34" charset="0"/>
                <a:ea typeface="Calibri" panose="020F0502020204030204" pitchFamily="34" charset="0"/>
                <a:cs typeface="Meiryo UI" panose="020B0502040504020204" pitchFamily="34" charset="0"/>
              </a:rPr>
              <a:t> </a:t>
            </a:r>
            <a:r>
              <a:rPr lang="tr-TR" dirty="0">
                <a:solidFill>
                  <a:schemeClr val="bg2">
                    <a:lumMod val="25000"/>
                  </a:schemeClr>
                </a:solidFill>
                <a:effectLst/>
                <a:latin typeface="Meiryo UI" panose="020B0502040504020204" pitchFamily="34" charset="0"/>
                <a:ea typeface="Calibri" panose="020F0502020204030204" pitchFamily="34" charset="0"/>
                <a:cs typeface="Meiryo UI" panose="020B0502040504020204" pitchFamily="34" charset="0"/>
              </a:rPr>
              <a:t>dönük)</a:t>
            </a:r>
          </a:p>
          <a:p>
            <a:r>
              <a:rPr lang="tr-TR" dirty="0">
                <a:solidFill>
                  <a:schemeClr val="bg2">
                    <a:lumMod val="25000"/>
                  </a:schemeClr>
                </a:solidFill>
                <a:latin typeface="Meiryo UI" panose="020B0502040504020204" pitchFamily="34" charset="0"/>
                <a:ea typeface="Calibri" panose="020F0502020204030204" pitchFamily="34" charset="0"/>
                <a:cs typeface="Calibri" panose="020F0502020204030204" pitchFamily="34" charset="0"/>
              </a:rPr>
              <a:t>Ahlakın bir toplumun düzenini sağlayan, kişiler arası ilişkileri düzenleyen bir rolü de vardır.</a:t>
            </a:r>
            <a:endParaRPr lang="tr-TR" dirty="0">
              <a:solidFill>
                <a:schemeClr val="bg2">
                  <a:lumMod val="25000"/>
                </a:schemeClr>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84309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E579E4-8934-1947-BEFF-44758F241522}"/>
              </a:ext>
            </a:extLst>
          </p:cNvPr>
          <p:cNvSpPr>
            <a:spLocks noGrp="1"/>
          </p:cNvSpPr>
          <p:nvPr>
            <p:ph type="title"/>
          </p:nvPr>
        </p:nvSpPr>
        <p:spPr/>
        <p:txBody>
          <a:bodyPr/>
          <a:lstStyle/>
          <a:p>
            <a:r>
              <a:rPr lang="tr-TR"/>
              <a:t>Neden Ahlak Eğitimi </a:t>
            </a:r>
          </a:p>
        </p:txBody>
      </p:sp>
      <p:sp>
        <p:nvSpPr>
          <p:cNvPr id="3" name="İçerik Yer Tutucusu 2">
            <a:extLst>
              <a:ext uri="{FF2B5EF4-FFF2-40B4-BE49-F238E27FC236}">
                <a16:creationId xmlns:a16="http://schemas.microsoft.com/office/drawing/2014/main" id="{AF98B07F-DE80-754C-B3D9-C78CDE8D4748}"/>
              </a:ext>
            </a:extLst>
          </p:cNvPr>
          <p:cNvSpPr>
            <a:spLocks noGrp="1"/>
          </p:cNvSpPr>
          <p:nvPr>
            <p:ph idx="1"/>
          </p:nvPr>
        </p:nvSpPr>
        <p:spPr/>
        <p:txBody>
          <a:bodyPr>
            <a:normAutofit/>
          </a:bodyPr>
          <a:lstStyle/>
          <a:p>
            <a:r>
              <a:rPr lang="tr-TR" sz="2400" dirty="0"/>
              <a:t>Evlatlarımızın ders notlarından önce iman ve ahlak eğitimine ihtiyaçları var. Çünkü ahlaki yönden gelişmemiş çocuk, ailesi ve toplum içinde davranışları kabul görmeyen çocuk demektir. Toplumda dışlanan çocuk demektir. Kendini topluma ait hissetmeyen çocuk; değil derslerinde, hiçbir alanda başarılı olamaz.</a:t>
            </a:r>
          </a:p>
        </p:txBody>
      </p:sp>
    </p:spTree>
    <p:extLst>
      <p:ext uri="{BB962C8B-B14F-4D97-AF65-F5344CB8AC3E}">
        <p14:creationId xmlns:p14="http://schemas.microsoft.com/office/powerpoint/2010/main" val="1502506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4D9FAC-BE2E-864D-A932-88BEE2A57EF3}"/>
              </a:ext>
            </a:extLst>
          </p:cNvPr>
          <p:cNvSpPr>
            <a:spLocks noGrp="1"/>
          </p:cNvSpPr>
          <p:nvPr>
            <p:ph type="title"/>
          </p:nvPr>
        </p:nvSpPr>
        <p:spPr/>
        <p:txBody>
          <a:bodyPr/>
          <a:lstStyle/>
          <a:p>
            <a:r>
              <a:rPr lang="tr-TR"/>
              <a:t>Çocuklarda Ahlaki Gelişim Nasıldır?</a:t>
            </a:r>
          </a:p>
        </p:txBody>
      </p:sp>
      <p:sp>
        <p:nvSpPr>
          <p:cNvPr id="3" name="İçerik Yer Tutucusu 2">
            <a:extLst>
              <a:ext uri="{FF2B5EF4-FFF2-40B4-BE49-F238E27FC236}">
                <a16:creationId xmlns:a16="http://schemas.microsoft.com/office/drawing/2014/main" id="{BDECE68F-485F-E74C-9E9F-1588683593E6}"/>
              </a:ext>
            </a:extLst>
          </p:cNvPr>
          <p:cNvSpPr>
            <a:spLocks noGrp="1"/>
          </p:cNvSpPr>
          <p:nvPr>
            <p:ph idx="1"/>
          </p:nvPr>
        </p:nvSpPr>
        <p:spPr/>
        <p:txBody>
          <a:bodyPr>
            <a:normAutofit/>
          </a:bodyPr>
          <a:lstStyle/>
          <a:p>
            <a:r>
              <a:rPr lang="tr-TR"/>
              <a:t>Ahlaki gelişim ve zihinsel gelişim paralel ilerlemektedir. Zihinsel becerileri geliştikçe çocuk doğru-yanlış ayrımını yapabilmeye başlar.</a:t>
            </a:r>
          </a:p>
          <a:p>
            <a:r>
              <a:rPr lang="tr-TR"/>
              <a:t>Çocuk aklı ermeye başladığı zaman soru sormaya başlar. Bu soru sorma dönemi çok iyi değerlendirilmelidir. Araştıran soran bir zihin her zaman desteklenmelidir. </a:t>
            </a:r>
          </a:p>
          <a:p>
            <a:r>
              <a:rPr lang="tr-TR"/>
              <a:t>Çocuğun yaş döneminin neler getirdiğini ve hangi davranışlarının normal olduğunu bilmek çocuğu da ebeveyni de daha sağlıklı ilişkiye hazırlar. Aile çocuğun yaş dönemi özelliklerini iyi bilmelidir. </a:t>
            </a:r>
          </a:p>
        </p:txBody>
      </p:sp>
    </p:spTree>
    <p:extLst>
      <p:ext uri="{BB962C8B-B14F-4D97-AF65-F5344CB8AC3E}">
        <p14:creationId xmlns:p14="http://schemas.microsoft.com/office/powerpoint/2010/main" val="1354629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F53CBC-6B56-2E4B-8D81-65BDD2112DB6}"/>
              </a:ext>
            </a:extLst>
          </p:cNvPr>
          <p:cNvSpPr>
            <a:spLocks noGrp="1"/>
          </p:cNvSpPr>
          <p:nvPr>
            <p:ph type="title"/>
          </p:nvPr>
        </p:nvSpPr>
        <p:spPr/>
        <p:txBody>
          <a:bodyPr/>
          <a:lstStyle/>
          <a:p>
            <a:r>
              <a:rPr lang="tr-TR"/>
              <a:t>Çocuklarda Ahlak Gelişimi Nasıl Desteklenmelidir?</a:t>
            </a:r>
          </a:p>
        </p:txBody>
      </p:sp>
      <p:sp>
        <p:nvSpPr>
          <p:cNvPr id="3" name="İçerik Yer Tutucusu 2">
            <a:extLst>
              <a:ext uri="{FF2B5EF4-FFF2-40B4-BE49-F238E27FC236}">
                <a16:creationId xmlns:a16="http://schemas.microsoft.com/office/drawing/2014/main" id="{F965E4A9-15EF-BA40-8FE0-B123F95E3294}"/>
              </a:ext>
            </a:extLst>
          </p:cNvPr>
          <p:cNvSpPr>
            <a:spLocks noGrp="1"/>
          </p:cNvSpPr>
          <p:nvPr>
            <p:ph idx="1"/>
          </p:nvPr>
        </p:nvSpPr>
        <p:spPr/>
        <p:txBody>
          <a:bodyPr/>
          <a:lstStyle/>
          <a:p>
            <a:r>
              <a:rPr lang="tr-TR"/>
              <a:t>Çocuklarımız duyduğunu değil gördüğünü öğrenir önce gördüklerine mana yükler sonra onu kendi davranışına yansıtır. Anlamını bilmediği sevmediği davranış çocukta alışkanlık, devamlılık oluşturamaz.</a:t>
            </a:r>
          </a:p>
          <a:p>
            <a:r>
              <a:rPr lang="tr-TR"/>
              <a:t>Ailelerin yaptığı hata; istediklerini yaptığında çocuğu seveceklerini, yapmadığında ise sevmeyeceklerini çocuğa hissettirmektir.  Oysa çocuklar sevgiyi hissettiklerinde mutlu olurlar, mutlu olduklarında da öğrenmeye daha açık olurlar.</a:t>
            </a:r>
          </a:p>
        </p:txBody>
      </p:sp>
    </p:spTree>
    <p:extLst>
      <p:ext uri="{BB962C8B-B14F-4D97-AF65-F5344CB8AC3E}">
        <p14:creationId xmlns:p14="http://schemas.microsoft.com/office/powerpoint/2010/main" val="2761297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59F915-3CD0-0341-972A-51ECEF353894}"/>
              </a:ext>
            </a:extLst>
          </p:cNvPr>
          <p:cNvSpPr>
            <a:spLocks noGrp="1"/>
          </p:cNvSpPr>
          <p:nvPr>
            <p:ph type="title"/>
          </p:nvPr>
        </p:nvSpPr>
        <p:spPr/>
        <p:txBody>
          <a:bodyPr/>
          <a:lstStyle/>
          <a:p>
            <a:r>
              <a:rPr lang="tr-TR"/>
              <a:t>Çocuklarda Ahlak Gelişimi Nasıl Desteklenmelidir?</a:t>
            </a:r>
          </a:p>
        </p:txBody>
      </p:sp>
      <p:sp>
        <p:nvSpPr>
          <p:cNvPr id="3" name="İçerik Yer Tutucusu 2">
            <a:extLst>
              <a:ext uri="{FF2B5EF4-FFF2-40B4-BE49-F238E27FC236}">
                <a16:creationId xmlns:a16="http://schemas.microsoft.com/office/drawing/2014/main" id="{AFD5F469-503E-C443-9C9E-8A2214F988AD}"/>
              </a:ext>
            </a:extLst>
          </p:cNvPr>
          <p:cNvSpPr>
            <a:spLocks noGrp="1"/>
          </p:cNvSpPr>
          <p:nvPr>
            <p:ph idx="1"/>
          </p:nvPr>
        </p:nvSpPr>
        <p:spPr/>
        <p:txBody>
          <a:bodyPr/>
          <a:lstStyle/>
          <a:p>
            <a:r>
              <a:rPr lang="tr-TR"/>
              <a:t>Çocuklarımız duyduğunu değil gördüğünü öğrenir önce gördüklerine mana yükler sonra onu kendi davranışına yansıtır. </a:t>
            </a:r>
          </a:p>
          <a:p>
            <a:r>
              <a:rPr lang="tr-TR"/>
              <a:t>Anlamını bilmediği sevmediği davranış çocukta alışkanlık devamlılık oluşturamaz. O yüzden ailenin en önemli görevlerinden birisi insanca bir duruşu, mümince bir duruşu öyle güçlü yaşamalı ki çocuk ailesinin bu güzel davranışları nasıl severek yaptığını görüp kendisi de böyle bir duruşu benimseyebilsin.</a:t>
            </a:r>
          </a:p>
        </p:txBody>
      </p:sp>
    </p:spTree>
    <p:extLst>
      <p:ext uri="{BB962C8B-B14F-4D97-AF65-F5344CB8AC3E}">
        <p14:creationId xmlns:p14="http://schemas.microsoft.com/office/powerpoint/2010/main" val="783587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FB22E3-B226-204A-894F-5BF99561ED5C}"/>
              </a:ext>
            </a:extLst>
          </p:cNvPr>
          <p:cNvSpPr>
            <a:spLocks noGrp="1"/>
          </p:cNvSpPr>
          <p:nvPr>
            <p:ph type="title"/>
          </p:nvPr>
        </p:nvSpPr>
        <p:spPr/>
        <p:txBody>
          <a:bodyPr/>
          <a:lstStyle/>
          <a:p>
            <a:r>
              <a:rPr lang="tr-TR"/>
              <a:t>Çocuklarda Ahlak Gelişimi Nasıl Desteklenmelidir</a:t>
            </a:r>
          </a:p>
        </p:txBody>
      </p:sp>
      <p:sp>
        <p:nvSpPr>
          <p:cNvPr id="3" name="İçerik Yer Tutucusu 2">
            <a:extLst>
              <a:ext uri="{FF2B5EF4-FFF2-40B4-BE49-F238E27FC236}">
                <a16:creationId xmlns:a16="http://schemas.microsoft.com/office/drawing/2014/main" id="{A0A37D7C-1B30-CD48-94AF-D7F6059DADAD}"/>
              </a:ext>
            </a:extLst>
          </p:cNvPr>
          <p:cNvSpPr>
            <a:spLocks noGrp="1"/>
          </p:cNvSpPr>
          <p:nvPr>
            <p:ph idx="1"/>
          </p:nvPr>
        </p:nvSpPr>
        <p:spPr/>
        <p:txBody>
          <a:bodyPr>
            <a:normAutofit fontScale="85000" lnSpcReduction="20000"/>
          </a:bodyPr>
          <a:lstStyle/>
          <a:p>
            <a:r>
              <a:rPr lang="tr-TR"/>
              <a:t>Çocukta görmek istediğimiz ahlaki davranışları istikrarlı bir şekilde önce aile sergilemelidir.</a:t>
            </a:r>
          </a:p>
          <a:p>
            <a:r>
              <a:rPr lang="tr-TR"/>
              <a:t>Ebeveynler kendi davranışları ile çocuğa örnek olmalıdır.</a:t>
            </a:r>
          </a:p>
          <a:p>
            <a:r>
              <a:rPr lang="tr-TR"/>
              <a:t>Çocuğun bireysel özellikleri dikkate alınmalıdır.</a:t>
            </a:r>
          </a:p>
          <a:p>
            <a:r>
              <a:rPr lang="tr-TR"/>
              <a:t>Doğru ve yanlış neden-sonuç ilişkisi içinde çocuğa gösterilmelidir.</a:t>
            </a:r>
          </a:p>
          <a:p>
            <a:r>
              <a:rPr lang="tr-TR"/>
              <a:t>Yanlış davranışın sonucu yaşatılmalıdır.</a:t>
            </a:r>
          </a:p>
          <a:p>
            <a:r>
              <a:rPr lang="tr-TR"/>
              <a:t>Çocuğun yaşına ve gelişim seviyesine uygun net ve tutarlı kural ve sınırlar konulmalıdır.</a:t>
            </a:r>
          </a:p>
          <a:p>
            <a:r>
              <a:rPr lang="tr-TR"/>
              <a:t>Çocuk ve ebeveyn arasında sağlıklı bir iletişim kurulmalıdır.</a:t>
            </a:r>
          </a:p>
          <a:p>
            <a:r>
              <a:rPr lang="tr-TR"/>
              <a:t>Çocuğun kendini keşfetmesine, özgüveninin gelişmesine ve olumlu benlik algısı geliştirmesine yardım edilmelidir.</a:t>
            </a:r>
          </a:p>
        </p:txBody>
      </p:sp>
    </p:spTree>
    <p:extLst>
      <p:ext uri="{BB962C8B-B14F-4D97-AF65-F5344CB8AC3E}">
        <p14:creationId xmlns:p14="http://schemas.microsoft.com/office/powerpoint/2010/main" val="665150768"/>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0</TotalTime>
  <Words>584</Words>
  <Application>Microsoft Office PowerPoint</Application>
  <PresentationFormat>Geniş ekran</PresentationFormat>
  <Paragraphs>40</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Gill Sans MT</vt:lpstr>
      <vt:lpstr>Meiryo UI</vt:lpstr>
      <vt:lpstr>Galeri</vt:lpstr>
      <vt:lpstr>ULUSLARARASI EBU UBEYDE ANADOLU İMAM HATİP LİSESİ </vt:lpstr>
      <vt:lpstr>AİLE AHLAKI VE ÇOCUKTA AHLAKİ GELİŞİM</vt:lpstr>
      <vt:lpstr>Aile Nedir?</vt:lpstr>
      <vt:lpstr>Ahlak Nedir?</vt:lpstr>
      <vt:lpstr>Neden Ahlak Eğitimi </vt:lpstr>
      <vt:lpstr>Çocuklarda Ahlaki Gelişim Nasıldır?</vt:lpstr>
      <vt:lpstr>Çocuklarda Ahlak Gelişimi Nasıl Desteklenmelidir?</vt:lpstr>
      <vt:lpstr>Çocuklarda Ahlak Gelişimi Nasıl Desteklenmelidir?</vt:lpstr>
      <vt:lpstr>Çocuklarda Ahlak Gelişimi Nasıl Desteklenmelidir</vt:lpstr>
      <vt:lpstr>Çocuğum Ders Çalışmıyor!</vt:lpstr>
      <vt:lpstr>Çocuğum Ders Çalışmıyor!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ULUSLARARASI EBU UBEYDE ANADOLU İMAM HATİP LİSESİ </dc:title>
  <dc:creator>Fatma Karataş</dc:creator>
  <cp:lastModifiedBy>BT-Lab</cp:lastModifiedBy>
  <cp:revision>6</cp:revision>
  <dcterms:created xsi:type="dcterms:W3CDTF">2022-04-25T15:14:09Z</dcterms:created>
  <dcterms:modified xsi:type="dcterms:W3CDTF">2022-04-25T18:53:49Z</dcterms:modified>
</cp:coreProperties>
</file>