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258" r:id="rId3"/>
    <p:sldId id="260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9" r:id="rId15"/>
    <p:sldId id="280" r:id="rId16"/>
    <p:sldId id="283" r:id="rId17"/>
    <p:sldId id="284" r:id="rId18"/>
    <p:sldId id="285" r:id="rId19"/>
    <p:sldId id="263" r:id="rId20"/>
    <p:sldId id="264" r:id="rId21"/>
    <p:sldId id="265" r:id="rId22"/>
    <p:sldId id="266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308" r:id="rId45"/>
    <p:sldId id="320" r:id="rId46"/>
    <p:sldId id="321" r:id="rId4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00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00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1">
                <a:solidFill>
                  <a:srgbClr val="00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1761" y="229361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812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962" y="61729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812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71399"/>
            <a:ext cx="8072119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1">
                <a:solidFill>
                  <a:srgbClr val="00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51861" y="2938983"/>
            <a:ext cx="6089015" cy="1912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366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558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5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551" y="418338"/>
            <a:ext cx="41001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5" dirty="0">
                <a:solidFill>
                  <a:srgbClr val="0000FF"/>
                </a:solidFill>
                <a:latin typeface="Comic Sans MS"/>
                <a:cs typeface="Comic Sans MS"/>
              </a:rPr>
              <a:t>SEN </a:t>
            </a:r>
            <a:r>
              <a:rPr sz="3000" i="0" dirty="0">
                <a:solidFill>
                  <a:srgbClr val="0000FF"/>
                </a:solidFill>
                <a:latin typeface="Comic Sans MS"/>
                <a:cs typeface="Comic Sans MS"/>
              </a:rPr>
              <a:t>DİLİ</a:t>
            </a:r>
            <a:r>
              <a:rPr sz="3000" i="0" spc="-1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3000" i="0" dirty="0">
                <a:solidFill>
                  <a:srgbClr val="0000FF"/>
                </a:solidFill>
                <a:latin typeface="Comic Sans MS"/>
                <a:cs typeface="Comic Sans MS"/>
              </a:rPr>
              <a:t>İLETİLERİ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423606"/>
            <a:ext cx="7887970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  <a:tabLst>
                <a:tab pos="854075" algn="l"/>
              </a:tabLst>
            </a:pP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Sen	iletilerini kullanmak, iletişimi engeller.  </a:t>
            </a:r>
            <a:r>
              <a:rPr sz="3000" b="1" spc="-5" dirty="0">
                <a:latin typeface="Comic Sans MS"/>
                <a:cs typeface="Comic Sans MS"/>
              </a:rPr>
              <a:t>“Yap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ma</a:t>
            </a:r>
            <a:r>
              <a:rPr sz="3000" b="1" spc="-3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şunu.”</a:t>
            </a:r>
            <a:endParaRPr sz="3000">
              <a:latin typeface="Comic Sans MS"/>
              <a:cs typeface="Comic Sans MS"/>
            </a:endParaRPr>
          </a:p>
          <a:p>
            <a:pPr marL="12700" marR="2673985">
              <a:lnSpc>
                <a:spcPts val="4320"/>
              </a:lnSpc>
              <a:spcBef>
                <a:spcPts val="265"/>
              </a:spcBef>
            </a:pPr>
            <a:r>
              <a:rPr sz="3000" b="1" dirty="0">
                <a:latin typeface="Comic Sans MS"/>
                <a:cs typeface="Comic Sans MS"/>
              </a:rPr>
              <a:t>“Neden </a:t>
            </a:r>
            <a:r>
              <a:rPr sz="3000" b="1" spc="-5" dirty="0">
                <a:latin typeface="Comic Sans MS"/>
                <a:cs typeface="Comic Sans MS"/>
              </a:rPr>
              <a:t>böyle</a:t>
            </a:r>
            <a:r>
              <a:rPr sz="3000" b="1" spc="-8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yapmıyor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sun</a:t>
            </a:r>
            <a:r>
              <a:rPr sz="3000" b="1" spc="-5" dirty="0">
                <a:latin typeface="Comic Sans MS"/>
                <a:cs typeface="Comic Sans MS"/>
              </a:rPr>
              <a:t>?”  </a:t>
            </a:r>
            <a:r>
              <a:rPr sz="3000" b="1" dirty="0">
                <a:latin typeface="Comic Sans MS"/>
                <a:cs typeface="Comic Sans MS"/>
              </a:rPr>
              <a:t>“Bunu</a:t>
            </a:r>
            <a:r>
              <a:rPr sz="3000" b="1" spc="-5" dirty="0">
                <a:latin typeface="Comic Sans MS"/>
                <a:cs typeface="Comic Sans MS"/>
              </a:rPr>
              <a:t> yapmamalı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sın</a:t>
            </a:r>
            <a:r>
              <a:rPr sz="3000" b="1" spc="-5" dirty="0">
                <a:latin typeface="Comic Sans MS"/>
                <a:cs typeface="Comic Sans MS"/>
              </a:rPr>
              <a:t>.”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3000" b="1" spc="-5" dirty="0">
                <a:latin typeface="Comic Sans MS"/>
                <a:cs typeface="Comic Sans MS"/>
              </a:rPr>
              <a:t>“Kötü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sün</a:t>
            </a:r>
            <a:r>
              <a:rPr sz="3000" b="1" spc="-5" dirty="0">
                <a:latin typeface="Comic Sans MS"/>
                <a:cs typeface="Comic Sans MS"/>
              </a:rPr>
              <a:t>”</a:t>
            </a:r>
            <a:endParaRPr sz="3000">
              <a:latin typeface="Comic Sans MS"/>
              <a:cs typeface="Comic Sans MS"/>
            </a:endParaRPr>
          </a:p>
          <a:p>
            <a:pPr marL="12700" marR="2867025">
              <a:lnSpc>
                <a:spcPts val="4320"/>
              </a:lnSpc>
              <a:spcBef>
                <a:spcPts val="265"/>
              </a:spcBef>
            </a:pPr>
            <a:r>
              <a:rPr sz="3000" b="1" spc="-5" dirty="0">
                <a:latin typeface="Comic Sans MS"/>
                <a:cs typeface="Comic Sans MS"/>
              </a:rPr>
              <a:t>“Çocuk </a:t>
            </a:r>
            <a:r>
              <a:rPr sz="3000" b="1" dirty="0">
                <a:latin typeface="Comic Sans MS"/>
                <a:cs typeface="Comic Sans MS"/>
              </a:rPr>
              <a:t>gibi</a:t>
            </a:r>
            <a:r>
              <a:rPr sz="3000" b="1" spc="-7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davranıyor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sun</a:t>
            </a:r>
            <a:r>
              <a:rPr sz="3000" b="1" spc="-5" dirty="0">
                <a:latin typeface="Comic Sans MS"/>
                <a:cs typeface="Comic Sans MS"/>
              </a:rPr>
              <a:t>.”  “Daha çok</a:t>
            </a:r>
            <a:r>
              <a:rPr sz="3000" b="1" spc="-1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çalışmalı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sın</a:t>
            </a:r>
            <a:r>
              <a:rPr sz="3000" b="1" spc="-5" dirty="0">
                <a:latin typeface="Comic Sans MS"/>
                <a:cs typeface="Comic Sans MS"/>
              </a:rPr>
              <a:t>.”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1877" y="1207084"/>
            <a:ext cx="638810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536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996600"/>
                </a:solidFill>
                <a:uFill>
                  <a:solidFill>
                    <a:srgbClr val="996600"/>
                  </a:solidFill>
                </a:uFill>
                <a:latin typeface="Comic Sans MS"/>
                <a:cs typeface="Comic Sans MS"/>
              </a:rPr>
              <a:t>Sen dili</a:t>
            </a:r>
            <a:r>
              <a:rPr sz="3600" spc="-5" dirty="0">
                <a:solidFill>
                  <a:srgbClr val="996600"/>
                </a:solidFill>
                <a:latin typeface="Comic Sans MS"/>
                <a:cs typeface="Comic Sans MS"/>
              </a:rPr>
              <a:t>, çocuğun </a:t>
            </a:r>
            <a:r>
              <a:rPr sz="3600" dirty="0">
                <a:solidFill>
                  <a:srgbClr val="996600"/>
                </a:solidFill>
                <a:latin typeface="Comic Sans MS"/>
                <a:cs typeface="Comic Sans MS"/>
              </a:rPr>
              <a:t>olumsuz  </a:t>
            </a:r>
            <a:r>
              <a:rPr sz="3600" spc="-5" dirty="0">
                <a:solidFill>
                  <a:srgbClr val="996600"/>
                </a:solidFill>
                <a:latin typeface="Comic Sans MS"/>
                <a:cs typeface="Comic Sans MS"/>
              </a:rPr>
              <a:t>davranışlarını</a:t>
            </a:r>
            <a:r>
              <a:rPr sz="3600" spc="-40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3600" spc="-10" dirty="0">
                <a:solidFill>
                  <a:srgbClr val="996600"/>
                </a:solidFill>
                <a:latin typeface="Comic Sans MS"/>
                <a:cs typeface="Comic Sans MS"/>
              </a:rPr>
              <a:t>değiştirmesinde</a:t>
            </a:r>
            <a:endParaRPr sz="360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996600"/>
                </a:solidFill>
                <a:latin typeface="Comic Sans MS"/>
                <a:cs typeface="Comic Sans MS"/>
              </a:rPr>
              <a:t>etkili</a:t>
            </a:r>
            <a:r>
              <a:rPr sz="3600" spc="10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996600"/>
                </a:solidFill>
                <a:latin typeface="Comic Sans MS"/>
                <a:cs typeface="Comic Sans MS"/>
              </a:rPr>
              <a:t>olmaz.</a:t>
            </a:r>
            <a:endParaRPr sz="3600">
              <a:latin typeface="Comic Sans MS"/>
              <a:cs typeface="Comic Sans MS"/>
            </a:endParaRPr>
          </a:p>
          <a:p>
            <a:pPr marL="6350" algn="ctr">
              <a:lnSpc>
                <a:spcPct val="100000"/>
              </a:lnSpc>
            </a:pPr>
            <a:r>
              <a:rPr sz="3600" dirty="0">
                <a:solidFill>
                  <a:srgbClr val="6F2F9F"/>
                </a:solidFill>
                <a:latin typeface="Comic Sans MS"/>
                <a:cs typeface="Comic Sans MS"/>
              </a:rPr>
              <a:t>“ </a:t>
            </a:r>
            <a:r>
              <a:rPr sz="3600" spc="-5" dirty="0">
                <a:solidFill>
                  <a:srgbClr val="6F2F9F"/>
                </a:solidFill>
                <a:latin typeface="Comic Sans MS"/>
                <a:cs typeface="Comic Sans MS"/>
              </a:rPr>
              <a:t>Sen </a:t>
            </a:r>
            <a:r>
              <a:rPr sz="3600" dirty="0">
                <a:solidFill>
                  <a:srgbClr val="6F2F9F"/>
                </a:solidFill>
                <a:latin typeface="Comic Sans MS"/>
                <a:cs typeface="Comic Sans MS"/>
              </a:rPr>
              <a:t>ne </a:t>
            </a:r>
            <a:r>
              <a:rPr sz="3600" spc="-5" dirty="0">
                <a:solidFill>
                  <a:srgbClr val="6F2F9F"/>
                </a:solidFill>
                <a:latin typeface="Comic Sans MS"/>
                <a:cs typeface="Comic Sans MS"/>
              </a:rPr>
              <a:t>biçim</a:t>
            </a:r>
            <a:r>
              <a:rPr sz="3600" spc="-1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6F2F9F"/>
                </a:solidFill>
                <a:latin typeface="Comic Sans MS"/>
                <a:cs typeface="Comic Sans MS"/>
              </a:rPr>
              <a:t>çocuksun..”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4076700"/>
            <a:ext cx="2438400" cy="1642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213" y="117905"/>
            <a:ext cx="7294245" cy="140081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4400" b="0" i="0" u="heavy" spc="-1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Sen İletileri Alan</a:t>
            </a:r>
            <a:r>
              <a:rPr sz="4400" i="0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4400" i="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mic Sans MS"/>
                <a:cs typeface="Comic Sans MS"/>
              </a:rPr>
              <a:t>Genç:</a:t>
            </a:r>
            <a:endParaRPr sz="44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785"/>
              </a:spcBef>
            </a:pPr>
            <a:r>
              <a:rPr sz="3000" i="0" spc="-5" dirty="0">
                <a:solidFill>
                  <a:srgbClr val="000000"/>
                </a:solidFill>
                <a:latin typeface="Comic Sans MS"/>
                <a:cs typeface="Comic Sans MS"/>
              </a:rPr>
              <a:t>*Davranışını değiştirmeye karşı</a:t>
            </a:r>
            <a:r>
              <a:rPr sz="3000" i="0" spc="-7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000" i="0" spc="-5" dirty="0">
                <a:solidFill>
                  <a:srgbClr val="000000"/>
                </a:solidFill>
                <a:latin typeface="Comic Sans MS"/>
                <a:cs typeface="Comic Sans MS"/>
              </a:rPr>
              <a:t>direnir.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885" y="2133346"/>
            <a:ext cx="797115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4175" marR="5080" indent="-164211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omic Sans MS"/>
                <a:cs typeface="Comic Sans MS"/>
              </a:rPr>
              <a:t>*“Bana yardım edecek bir yol bulacaklarına  inanmıyorum.”diye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düşünür.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1905" algn="ctr">
              <a:lnSpc>
                <a:spcPct val="100000"/>
              </a:lnSpc>
            </a:pPr>
            <a:r>
              <a:rPr sz="3000" b="1" spc="-5" dirty="0">
                <a:latin typeface="Comic Sans MS"/>
                <a:cs typeface="Comic Sans MS"/>
              </a:rPr>
              <a:t>*Sevilmediğini</a:t>
            </a:r>
            <a:r>
              <a:rPr sz="3000" b="1" spc="-3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düşünür.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1341755" marR="579755" indent="-758190">
              <a:lnSpc>
                <a:spcPct val="100000"/>
              </a:lnSpc>
              <a:tabLst>
                <a:tab pos="4585970" algn="l"/>
              </a:tabLst>
            </a:pPr>
            <a:r>
              <a:rPr sz="3000" b="1" spc="-5" dirty="0">
                <a:latin typeface="Comic Sans MS"/>
                <a:cs typeface="Comic Sans MS"/>
              </a:rPr>
              <a:t>*”Sen</a:t>
            </a:r>
            <a:r>
              <a:rPr sz="3000" b="1" dirty="0">
                <a:latin typeface="Comic Sans MS"/>
                <a:cs typeface="Comic Sans MS"/>
              </a:rPr>
              <a:t> de</a:t>
            </a:r>
            <a:r>
              <a:rPr sz="3000" b="1" spc="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kötüsün.”	</a:t>
            </a:r>
            <a:r>
              <a:rPr sz="3000" b="1" spc="-10" dirty="0">
                <a:latin typeface="Comic Sans MS"/>
                <a:cs typeface="Comic Sans MS"/>
              </a:rPr>
              <a:t>“Sen </a:t>
            </a:r>
            <a:r>
              <a:rPr sz="3000" b="1" dirty="0">
                <a:latin typeface="Comic Sans MS"/>
                <a:cs typeface="Comic Sans MS"/>
              </a:rPr>
              <a:t>de </a:t>
            </a:r>
            <a:r>
              <a:rPr sz="3000" b="1" spc="-5" dirty="0">
                <a:latin typeface="Comic Sans MS"/>
                <a:cs typeface="Comic Sans MS"/>
              </a:rPr>
              <a:t>dır</a:t>
            </a:r>
            <a:r>
              <a:rPr sz="3000" b="1" spc="-9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dır  ediyorsun.” </a:t>
            </a:r>
            <a:r>
              <a:rPr sz="3000" b="1" dirty="0">
                <a:latin typeface="Comic Sans MS"/>
                <a:cs typeface="Comic Sans MS"/>
              </a:rPr>
              <a:t>gibi </a:t>
            </a:r>
            <a:r>
              <a:rPr sz="3000" b="1" spc="-5" dirty="0">
                <a:latin typeface="Comic Sans MS"/>
                <a:cs typeface="Comic Sans MS"/>
              </a:rPr>
              <a:t>tepkiler</a:t>
            </a:r>
            <a:r>
              <a:rPr sz="3000" b="1" spc="-7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verir.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856" y="219456"/>
            <a:ext cx="8249920" cy="810260"/>
            <a:chOff x="371856" y="219456"/>
            <a:chExt cx="8249920" cy="810260"/>
          </a:xfrm>
        </p:grpSpPr>
        <p:sp>
          <p:nvSpPr>
            <p:cNvPr id="3" name="object 3"/>
            <p:cNvSpPr/>
            <p:nvPr/>
          </p:nvSpPr>
          <p:spPr>
            <a:xfrm>
              <a:off x="381762" y="229362"/>
              <a:ext cx="8229600" cy="609600"/>
            </a:xfrm>
            <a:custGeom>
              <a:avLst/>
              <a:gdLst/>
              <a:ahLst/>
              <a:cxnLst/>
              <a:rect l="l" t="t" r="r" b="b"/>
              <a:pathLst>
                <a:path w="8229600" h="609600">
                  <a:moveTo>
                    <a:pt x="0" y="609600"/>
                  </a:moveTo>
                  <a:lnTo>
                    <a:pt x="0" y="0"/>
                  </a:lnTo>
                  <a:lnTo>
                    <a:pt x="8229600" y="0"/>
                  </a:lnTo>
                </a:path>
              </a:pathLst>
            </a:custGeom>
            <a:ln w="19812">
              <a:solidFill>
                <a:srgbClr val="CC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59761" y="353314"/>
              <a:ext cx="5183504" cy="6758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2859" y="1332356"/>
            <a:ext cx="3564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10" dirty="0">
                <a:solidFill>
                  <a:srgbClr val="0000FF"/>
                </a:solidFill>
                <a:latin typeface="Comic Sans MS"/>
                <a:cs typeface="Comic Sans MS"/>
              </a:rPr>
              <a:t>*</a:t>
            </a:r>
            <a:r>
              <a:rPr sz="2400" i="0" spc="-10" dirty="0">
                <a:solidFill>
                  <a:srgbClr val="000000"/>
                </a:solidFill>
                <a:latin typeface="Comic Sans MS"/>
                <a:cs typeface="Comic Sans MS"/>
              </a:rPr>
              <a:t>Ben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dili nasıl</a:t>
            </a:r>
            <a:r>
              <a:rPr sz="2400" i="0" spc="-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400" i="0" spc="-5" dirty="0">
                <a:solidFill>
                  <a:srgbClr val="000000"/>
                </a:solidFill>
                <a:latin typeface="Comic Sans MS"/>
                <a:cs typeface="Comic Sans MS"/>
              </a:rPr>
              <a:t>kullanılır;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2206828"/>
            <a:ext cx="8442325" cy="392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35"/>
              </a:lnSpc>
              <a:spcBef>
                <a:spcPts val="100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İstenmeyen </a:t>
            </a:r>
            <a:r>
              <a:rPr sz="2400" b="1" spc="-10" dirty="0">
                <a:latin typeface="Comic Sans MS"/>
                <a:cs typeface="Comic Sans MS"/>
              </a:rPr>
              <a:t>davranış </a:t>
            </a:r>
            <a:r>
              <a:rPr sz="2400" b="1" spc="-5" dirty="0">
                <a:latin typeface="Comic Sans MS"/>
                <a:cs typeface="Comic Sans MS"/>
              </a:rPr>
              <a:t>nedir(eve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geç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735"/>
              </a:lnSpc>
            </a:pPr>
            <a:r>
              <a:rPr sz="2400" b="1" dirty="0">
                <a:latin typeface="Comic Sans MS"/>
                <a:cs typeface="Comic Sans MS"/>
              </a:rPr>
              <a:t>gelme)</a:t>
            </a:r>
            <a:endParaRPr sz="2400">
              <a:latin typeface="Comic Sans MS"/>
              <a:cs typeface="Comic Sans MS"/>
            </a:endParaRPr>
          </a:p>
          <a:p>
            <a:pPr marL="355600" marR="3195320" indent="-342900">
              <a:lnSpc>
                <a:spcPts val="2590"/>
              </a:lnSpc>
              <a:spcBef>
                <a:spcPts val="615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Size nasıl bir etkisi </a:t>
            </a:r>
            <a:r>
              <a:rPr sz="2400" b="1" spc="-10" dirty="0">
                <a:latin typeface="Comic Sans MS"/>
                <a:cs typeface="Comic Sans MS"/>
              </a:rPr>
              <a:t>vardır(merak  </a:t>
            </a:r>
            <a:r>
              <a:rPr sz="2400" b="1" spc="-5" dirty="0">
                <a:latin typeface="Comic Sans MS"/>
                <a:cs typeface="Comic Sans MS"/>
              </a:rPr>
              <a:t>etme)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ts val="2735"/>
              </a:lnSpc>
              <a:spcBef>
                <a:spcPts val="254"/>
              </a:spcBef>
              <a:buClr>
                <a:srgbClr val="CC9900"/>
              </a:buClr>
              <a:buSzPct val="64583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omic Sans MS"/>
                <a:cs typeface="Comic Sans MS"/>
              </a:rPr>
              <a:t>Size</a:t>
            </a:r>
            <a:r>
              <a:rPr sz="2400" b="1" spc="-2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nasıl</a:t>
            </a:r>
            <a:endParaRPr sz="2400">
              <a:latin typeface="Comic Sans MS"/>
              <a:cs typeface="Comic Sans MS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latin typeface="Comic Sans MS"/>
                <a:cs typeface="Comic Sans MS"/>
              </a:rPr>
              <a:t>hissettiriyor(korku,endişe)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omic Sans MS"/>
              <a:cs typeface="Comic Sans MS"/>
            </a:endParaRPr>
          </a:p>
          <a:p>
            <a:pPr marL="355600" marR="3601720" indent="118745">
              <a:lnSpc>
                <a:spcPts val="3030"/>
              </a:lnSpc>
            </a:pPr>
            <a:r>
              <a:rPr sz="2800" b="1" spc="-5" dirty="0">
                <a:latin typeface="Comic Sans MS"/>
                <a:cs typeface="Comic Sans MS"/>
              </a:rPr>
              <a:t>Eve </a:t>
            </a:r>
            <a:r>
              <a:rPr sz="2800" b="1" dirty="0">
                <a:latin typeface="Comic Sans MS"/>
                <a:cs typeface="Comic Sans MS"/>
              </a:rPr>
              <a:t>çok </a:t>
            </a:r>
            <a:r>
              <a:rPr sz="2800" b="1" spc="-5" dirty="0">
                <a:latin typeface="Comic Sans MS"/>
                <a:cs typeface="Comic Sans MS"/>
              </a:rPr>
              <a:t>geç geldin </a:t>
            </a:r>
            <a:r>
              <a:rPr sz="2800" b="1" spc="-10" dirty="0">
                <a:latin typeface="Comic Sans MS"/>
                <a:cs typeface="Comic Sans MS"/>
              </a:rPr>
              <a:t>kızım  </a:t>
            </a:r>
            <a:r>
              <a:rPr sz="2800" b="1" spc="-5" dirty="0">
                <a:latin typeface="Comic Sans MS"/>
                <a:cs typeface="Comic Sans MS"/>
              </a:rPr>
              <a:t>merak </a:t>
            </a:r>
            <a:r>
              <a:rPr sz="2800" b="1" spc="-10" dirty="0">
                <a:latin typeface="Comic Sans MS"/>
                <a:cs typeface="Comic Sans MS"/>
              </a:rPr>
              <a:t>ettim </a:t>
            </a:r>
            <a:r>
              <a:rPr sz="2800" b="1" spc="-5" dirty="0">
                <a:latin typeface="Comic Sans MS"/>
                <a:cs typeface="Comic Sans MS"/>
              </a:rPr>
              <a:t>ve </a:t>
            </a:r>
            <a:r>
              <a:rPr sz="2800" b="1" spc="-10" dirty="0">
                <a:latin typeface="Comic Sans MS"/>
                <a:cs typeface="Comic Sans MS"/>
              </a:rPr>
              <a:t>başına</a:t>
            </a:r>
            <a:r>
              <a:rPr sz="2800" b="1" dirty="0">
                <a:latin typeface="Comic Sans MS"/>
                <a:cs typeface="Comic Sans MS"/>
              </a:rPr>
              <a:t> </a:t>
            </a:r>
            <a:r>
              <a:rPr sz="2800" b="1" spc="-10" dirty="0">
                <a:latin typeface="Comic Sans MS"/>
                <a:cs typeface="Comic Sans MS"/>
              </a:rPr>
              <a:t>bir</a:t>
            </a:r>
            <a:endParaRPr sz="2800">
              <a:latin typeface="Comic Sans MS"/>
              <a:cs typeface="Comic Sans MS"/>
            </a:endParaRPr>
          </a:p>
          <a:p>
            <a:pPr marL="199390">
              <a:lnSpc>
                <a:spcPts val="2975"/>
              </a:lnSpc>
              <a:tabLst>
                <a:tab pos="8428990" algn="l"/>
              </a:tabLst>
            </a:pPr>
            <a:r>
              <a:rPr sz="2800" u="heavy" spc="-5" dirty="0"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75" dirty="0"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CC9900"/>
                  </a:solidFill>
                </a:uFill>
                <a:latin typeface="Comic Sans MS"/>
                <a:cs typeface="Comic Sans MS"/>
              </a:rPr>
              <a:t>şey </a:t>
            </a:r>
            <a:r>
              <a:rPr sz="2800" b="1" u="heavy" spc="-5" dirty="0">
                <a:uFill>
                  <a:solidFill>
                    <a:srgbClr val="CC9900"/>
                  </a:solidFill>
                </a:uFill>
                <a:latin typeface="Comic Sans MS"/>
                <a:cs typeface="Comic Sans MS"/>
              </a:rPr>
              <a:t>gelir </a:t>
            </a:r>
            <a:r>
              <a:rPr sz="2800" b="1" u="heavy" spc="-10" dirty="0">
                <a:uFill>
                  <a:solidFill>
                    <a:srgbClr val="CC9900"/>
                  </a:solidFill>
                </a:uFill>
                <a:latin typeface="Comic Sans MS"/>
                <a:cs typeface="Comic Sans MS"/>
              </a:rPr>
              <a:t>diye</a:t>
            </a:r>
            <a:r>
              <a:rPr sz="2800" b="1" u="heavy" spc="25" dirty="0">
                <a:uFill>
                  <a:solidFill>
                    <a:srgbClr val="CC99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-10" dirty="0">
                <a:uFill>
                  <a:solidFill>
                    <a:srgbClr val="CC9900"/>
                  </a:solidFill>
                </a:uFill>
                <a:latin typeface="Comic Sans MS"/>
                <a:cs typeface="Comic Sans MS"/>
              </a:rPr>
              <a:t>endişelendim	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3761" y="2411784"/>
            <a:ext cx="104139" cy="91440"/>
          </a:xfrm>
          <a:custGeom>
            <a:avLst/>
            <a:gdLst/>
            <a:ahLst/>
            <a:cxnLst/>
            <a:rect l="l" t="t" r="r" b="b"/>
            <a:pathLst>
              <a:path w="104140" h="91439">
                <a:moveTo>
                  <a:pt x="95876" y="0"/>
                </a:moveTo>
                <a:lnTo>
                  <a:pt x="29746" y="34966"/>
                </a:lnTo>
                <a:lnTo>
                  <a:pt x="0" y="67055"/>
                </a:lnTo>
                <a:lnTo>
                  <a:pt x="3307" y="70153"/>
                </a:lnTo>
                <a:lnTo>
                  <a:pt x="6615" y="75022"/>
                </a:lnTo>
                <a:lnTo>
                  <a:pt x="8269" y="79669"/>
                </a:lnTo>
                <a:lnTo>
                  <a:pt x="14884" y="86087"/>
                </a:lnTo>
                <a:lnTo>
                  <a:pt x="19846" y="89407"/>
                </a:lnTo>
                <a:lnTo>
                  <a:pt x="24807" y="90956"/>
                </a:lnTo>
                <a:lnTo>
                  <a:pt x="29746" y="90956"/>
                </a:lnTo>
                <a:lnTo>
                  <a:pt x="31399" y="86087"/>
                </a:lnTo>
                <a:lnTo>
                  <a:pt x="33053" y="82989"/>
                </a:lnTo>
                <a:lnTo>
                  <a:pt x="34707" y="78120"/>
                </a:lnTo>
                <a:lnTo>
                  <a:pt x="41323" y="68604"/>
                </a:lnTo>
                <a:lnTo>
                  <a:pt x="44630" y="65284"/>
                </a:lnTo>
                <a:lnTo>
                  <a:pt x="47938" y="60637"/>
                </a:lnTo>
                <a:lnTo>
                  <a:pt x="51246" y="57317"/>
                </a:lnTo>
                <a:lnTo>
                  <a:pt x="54553" y="52670"/>
                </a:lnTo>
                <a:lnTo>
                  <a:pt x="59515" y="49350"/>
                </a:lnTo>
                <a:lnTo>
                  <a:pt x="62799" y="47801"/>
                </a:lnTo>
                <a:lnTo>
                  <a:pt x="66107" y="47801"/>
                </a:lnTo>
                <a:lnTo>
                  <a:pt x="72723" y="49350"/>
                </a:lnTo>
                <a:lnTo>
                  <a:pt x="85953" y="55768"/>
                </a:lnTo>
                <a:lnTo>
                  <a:pt x="90915" y="55768"/>
                </a:lnTo>
                <a:lnTo>
                  <a:pt x="94222" y="54219"/>
                </a:lnTo>
                <a:lnTo>
                  <a:pt x="95876" y="52670"/>
                </a:lnTo>
                <a:lnTo>
                  <a:pt x="97507" y="47801"/>
                </a:lnTo>
                <a:lnTo>
                  <a:pt x="99161" y="39834"/>
                </a:lnTo>
                <a:lnTo>
                  <a:pt x="100815" y="36736"/>
                </a:lnTo>
                <a:lnTo>
                  <a:pt x="104123" y="25450"/>
                </a:lnTo>
                <a:lnTo>
                  <a:pt x="104123" y="14384"/>
                </a:lnTo>
                <a:lnTo>
                  <a:pt x="102469" y="7966"/>
                </a:lnTo>
                <a:lnTo>
                  <a:pt x="99161" y="3098"/>
                </a:lnTo>
                <a:lnTo>
                  <a:pt x="95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0353" y="2488355"/>
            <a:ext cx="92546" cy="9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5810" y="2140739"/>
            <a:ext cx="4154909" cy="3784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229361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812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254734"/>
            <a:ext cx="8797925" cy="6487031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244475" algn="ctr">
              <a:lnSpc>
                <a:spcPct val="100000"/>
              </a:lnSpc>
              <a:spcBef>
                <a:spcPts val="464"/>
              </a:spcBef>
            </a:pPr>
            <a:r>
              <a:rPr sz="3000" b="1" spc="-5" dirty="0">
                <a:latin typeface="Comic Sans MS"/>
                <a:cs typeface="Comic Sans MS"/>
              </a:rPr>
              <a:t>Ben dili</a:t>
            </a:r>
            <a:r>
              <a:rPr sz="3000" b="1" spc="-25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örnekleri</a:t>
            </a:r>
            <a:endParaRPr sz="3000" dirty="0">
              <a:latin typeface="Comic Sans MS"/>
              <a:cs typeface="Comic Sans MS"/>
            </a:endParaRPr>
          </a:p>
          <a:p>
            <a:pPr marL="507365" marR="97790" indent="-508000">
              <a:lnSpc>
                <a:spcPts val="3420"/>
              </a:lnSpc>
              <a:spcBef>
                <a:spcPts val="360"/>
              </a:spcBef>
              <a:buSzPct val="96666"/>
              <a:buAutoNum type="arabicPlain"/>
              <a:tabLst>
                <a:tab pos="508000" algn="l"/>
              </a:tabLst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Karşınızdakini </a:t>
            </a: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suçlamak yerine,</a:t>
            </a:r>
            <a:r>
              <a:rPr sz="2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duygularınızı</a:t>
            </a:r>
            <a:endParaRPr sz="2800" dirty="0">
              <a:latin typeface="Comic Sans MS"/>
              <a:cs typeface="Comic Sans MS"/>
            </a:endParaRPr>
          </a:p>
          <a:p>
            <a:pPr marR="6642100" algn="ctr">
              <a:lnSpc>
                <a:spcPts val="3420"/>
              </a:lnSpc>
            </a:pPr>
            <a:r>
              <a:rPr sz="2800" u="heavy" spc="-7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anlatın:</a:t>
            </a:r>
            <a:endParaRPr sz="2800" dirty="0">
              <a:latin typeface="Comic Sans MS"/>
              <a:cs typeface="Comic Sans MS"/>
            </a:endParaRPr>
          </a:p>
          <a:p>
            <a:pPr marL="242570" algn="ctr">
              <a:lnSpc>
                <a:spcPts val="3420"/>
              </a:lnSpc>
              <a:spcBef>
                <a:spcPts val="360"/>
              </a:spcBef>
            </a:pP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“Nerede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kaldın? Saatin kaç</a:t>
            </a:r>
            <a:r>
              <a:rPr sz="2800" b="1" spc="-7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olduğunun</a:t>
            </a:r>
            <a:endParaRPr sz="2800" dirty="0">
              <a:latin typeface="Comic Sans MS"/>
              <a:cs typeface="Comic Sans MS"/>
            </a:endParaRPr>
          </a:p>
          <a:p>
            <a:pPr marL="3205480" marR="2608580" algn="ctr">
              <a:lnSpc>
                <a:spcPts val="3240"/>
              </a:lnSpc>
              <a:spcBef>
                <a:spcPts val="229"/>
              </a:spcBef>
            </a:pP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farkında</a:t>
            </a:r>
            <a:r>
              <a:rPr sz="2800" b="1" spc="-10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mısın?”  </a:t>
            </a:r>
            <a:r>
              <a:rPr sz="2800" b="1" spc="-5" dirty="0">
                <a:latin typeface="Comic Sans MS"/>
                <a:cs typeface="Comic Sans MS"/>
              </a:rPr>
              <a:t>YERİNE</a:t>
            </a:r>
            <a:endParaRPr sz="2800" dirty="0">
              <a:latin typeface="Comic Sans MS"/>
              <a:cs typeface="Comic Sans MS"/>
            </a:endParaRPr>
          </a:p>
          <a:p>
            <a:pPr marL="1044575">
              <a:lnSpc>
                <a:spcPct val="100000"/>
              </a:lnSpc>
              <a:spcBef>
                <a:spcPts val="310"/>
              </a:spcBef>
            </a:pP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“Nerede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kaldın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seni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çok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merak</a:t>
            </a:r>
            <a:r>
              <a:rPr sz="2800" b="1" spc="-6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ettim.”</a:t>
            </a:r>
            <a:endParaRPr sz="2800" dirty="0">
              <a:latin typeface="Comic Sans MS"/>
              <a:cs typeface="Comic Sans MS"/>
            </a:endParaRPr>
          </a:p>
          <a:p>
            <a:pPr marL="384175" marR="91440" indent="-342900">
              <a:lnSpc>
                <a:spcPts val="3240"/>
              </a:lnSpc>
              <a:spcBef>
                <a:spcPts val="770"/>
              </a:spcBef>
              <a:buSzPct val="96666"/>
              <a:buAutoNum type="arabicPlain" startAt="2"/>
              <a:tabLst>
                <a:tab pos="508634" algn="l"/>
              </a:tabLst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Cezalandıracağınıza </a:t>
            </a: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o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davranışı </a:t>
            </a:r>
            <a:r>
              <a:rPr sz="2800" b="1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benimseyin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spc="2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v</a:t>
            </a:r>
            <a:r>
              <a:rPr lang="tr-TR" sz="2800" b="1" u="heavy" spc="2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e</a:t>
            </a:r>
            <a:r>
              <a:rPr sz="2800" b="1" u="heavy" spc="23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ona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yol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2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gösterin:</a:t>
            </a:r>
            <a:endParaRPr sz="2800" dirty="0">
              <a:latin typeface="Comic Sans MS"/>
              <a:cs typeface="Comic Sans MS"/>
            </a:endParaRPr>
          </a:p>
          <a:p>
            <a:pPr marL="260350">
              <a:lnSpc>
                <a:spcPts val="3420"/>
              </a:lnSpc>
              <a:spcBef>
                <a:spcPts val="315"/>
              </a:spcBef>
            </a:pP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“Bir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kez daha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geç </a:t>
            </a: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kalırsan,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asla</a:t>
            </a:r>
            <a:r>
              <a:rPr sz="2800" b="1" spc="-13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arkadaşlarına</a:t>
            </a:r>
            <a:endParaRPr sz="2800" dirty="0">
              <a:latin typeface="Comic Sans MS"/>
              <a:cs typeface="Comic Sans MS"/>
            </a:endParaRPr>
          </a:p>
          <a:p>
            <a:pPr marL="3341370">
              <a:lnSpc>
                <a:spcPts val="3420"/>
              </a:lnSpc>
            </a:pPr>
            <a:r>
              <a:rPr sz="2800" b="1" dirty="0">
                <a:solidFill>
                  <a:srgbClr val="FF6600"/>
                </a:solidFill>
                <a:latin typeface="Comic Sans MS"/>
                <a:cs typeface="Comic Sans MS"/>
              </a:rPr>
              <a:t>gidemezsin!...”</a:t>
            </a:r>
            <a:endParaRPr sz="2800" dirty="0">
              <a:latin typeface="Comic Sans MS"/>
              <a:cs typeface="Comic Sans MS"/>
            </a:endParaRPr>
          </a:p>
          <a:p>
            <a:pPr marL="245110" algn="ctr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latin typeface="Comic Sans MS"/>
                <a:cs typeface="Comic Sans MS"/>
              </a:rPr>
              <a:t>YERİNE</a:t>
            </a:r>
            <a:endParaRPr sz="2800" dirty="0">
              <a:latin typeface="Comic Sans MS"/>
              <a:cs typeface="Comic Sans MS"/>
            </a:endParaRPr>
          </a:p>
          <a:p>
            <a:pPr marR="27305" algn="ctr">
              <a:lnSpc>
                <a:spcPts val="3420"/>
              </a:lnSpc>
              <a:spcBef>
                <a:spcPts val="360"/>
              </a:spcBef>
              <a:tabLst>
                <a:tab pos="278130" algn="l"/>
              </a:tabLst>
            </a:pPr>
            <a:r>
              <a:rPr sz="2800" strike="sngStrike" dirty="0">
                <a:solidFill>
                  <a:srgbClr val="FF6600"/>
                </a:solidFill>
                <a:latin typeface="Times New Roman"/>
                <a:cs typeface="Times New Roman"/>
              </a:rPr>
              <a:t> 	</a:t>
            </a:r>
            <a:r>
              <a:rPr sz="2800" b="1" strike="sngStrike" dirty="0" smtClean="0">
                <a:solidFill>
                  <a:srgbClr val="FF6600"/>
                </a:solidFill>
                <a:latin typeface="Comic Sans MS"/>
                <a:cs typeface="Comic Sans MS"/>
              </a:rPr>
              <a:t>“</a:t>
            </a:r>
            <a:r>
              <a:rPr sz="2800" b="1" strike="sngStrike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Bir</a:t>
            </a:r>
            <a:r>
              <a:rPr sz="2800" b="1" strike="sngStrike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kez</a:t>
            </a:r>
            <a:r>
              <a:rPr sz="2800" b="1" strike="sngStrike" spc="-5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daha</a:t>
            </a:r>
            <a:r>
              <a:rPr sz="2800" b="1" strike="sngStrike" spc="-5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geç</a:t>
            </a:r>
            <a:r>
              <a:rPr sz="2800" b="1" strike="sngStrike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kalırsan</a:t>
            </a:r>
            <a:r>
              <a:rPr sz="2800" b="1" strike="sngStrike" spc="-5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telefon</a:t>
            </a:r>
            <a:r>
              <a:rPr sz="2800" b="1" strike="sngStrike" spc="-5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edip</a:t>
            </a:r>
            <a:r>
              <a:rPr sz="2800" b="1" strike="sngStrike" spc="-114" dirty="0" smtClean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2800" b="1" strike="sng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hab</a:t>
            </a:r>
            <a:r>
              <a:rPr sz="2800" b="1" strike="noStrike" spc="-5" dirty="0" err="1" smtClean="0">
                <a:solidFill>
                  <a:srgbClr val="FF6600"/>
                </a:solidFill>
                <a:latin typeface="Comic Sans MS"/>
                <a:cs typeface="Comic Sans MS"/>
              </a:rPr>
              <a:t>er</a:t>
            </a:r>
            <a:endParaRPr sz="2800" dirty="0">
              <a:latin typeface="Comic Sans MS"/>
              <a:cs typeface="Comic Sans MS"/>
            </a:endParaRPr>
          </a:p>
          <a:p>
            <a:pPr marL="3521075">
              <a:lnSpc>
                <a:spcPts val="3420"/>
              </a:lnSpc>
            </a:pPr>
            <a:r>
              <a:rPr sz="2800" b="1" spc="-5" dirty="0">
                <a:solidFill>
                  <a:srgbClr val="FF6600"/>
                </a:solidFill>
                <a:latin typeface="Comic Sans MS"/>
                <a:cs typeface="Comic Sans MS"/>
              </a:rPr>
              <a:t>verebilirsin.”</a:t>
            </a:r>
            <a:endParaRPr sz="30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254698"/>
            <a:ext cx="8542020" cy="54222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78790" indent="-466725">
              <a:lnSpc>
                <a:spcPct val="100000"/>
              </a:lnSpc>
              <a:spcBef>
                <a:spcPts val="825"/>
              </a:spcBef>
              <a:buSzPct val="96666"/>
              <a:buAutoNum type="arabicPlain" startAt="3"/>
              <a:tabLst>
                <a:tab pos="479425" algn="l"/>
              </a:tabLst>
            </a:pPr>
            <a:r>
              <a:rPr sz="3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Suçlayacağınıza </a:t>
            </a:r>
            <a:r>
              <a:rPr sz="3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o </a:t>
            </a:r>
            <a:r>
              <a:rPr sz="3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davranışı</a:t>
            </a:r>
            <a:r>
              <a:rPr sz="3000" b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tanımlayın:</a:t>
            </a:r>
            <a:endParaRPr sz="3000">
              <a:latin typeface="Comic Sans MS"/>
              <a:cs typeface="Comic Sans MS"/>
            </a:endParaRPr>
          </a:p>
          <a:p>
            <a:pPr marL="2482215" marR="2031364" algn="ctr">
              <a:lnSpc>
                <a:spcPct val="120000"/>
              </a:lnSpc>
            </a:pPr>
            <a:r>
              <a:rPr sz="3000" spc="-5" dirty="0">
                <a:solidFill>
                  <a:srgbClr val="FF6600"/>
                </a:solidFill>
                <a:latin typeface="Comic Sans MS"/>
                <a:cs typeface="Comic Sans MS"/>
              </a:rPr>
              <a:t>“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Sivri zekalı</a:t>
            </a:r>
            <a:r>
              <a:rPr sz="3000" b="1" spc="-6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10" dirty="0">
                <a:solidFill>
                  <a:srgbClr val="FF6600"/>
                </a:solidFill>
                <a:latin typeface="Comic Sans MS"/>
                <a:cs typeface="Comic Sans MS"/>
              </a:rPr>
              <a:t>,tembel!”  </a:t>
            </a:r>
            <a:r>
              <a:rPr sz="3000" b="1" spc="-5" dirty="0">
                <a:latin typeface="Comic Sans MS"/>
                <a:cs typeface="Comic Sans MS"/>
              </a:rPr>
              <a:t>YERİNE</a:t>
            </a:r>
            <a:endParaRPr sz="3000">
              <a:latin typeface="Comic Sans MS"/>
              <a:cs typeface="Comic Sans MS"/>
            </a:endParaRPr>
          </a:p>
          <a:p>
            <a:pPr marL="163195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“Derslerine çalışmadığın zaman</a:t>
            </a:r>
            <a:r>
              <a:rPr sz="3000" b="1" spc="-5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endişeleniyoru</a:t>
            </a:r>
            <a:endParaRPr sz="3000">
              <a:latin typeface="Comic Sans MS"/>
              <a:cs typeface="Comic Sans MS"/>
            </a:endParaRPr>
          </a:p>
          <a:p>
            <a:pPr marL="788035" algn="ctr">
              <a:lnSpc>
                <a:spcPct val="100000"/>
              </a:lnSpc>
            </a:pP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ve</a:t>
            </a:r>
            <a:r>
              <a:rPr sz="3000" b="1" spc="-1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üzülüyorum.”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050">
              <a:latin typeface="Comic Sans MS"/>
              <a:cs typeface="Comic Sans MS"/>
            </a:endParaRPr>
          </a:p>
          <a:p>
            <a:pPr marL="479425" marR="283210" indent="-479425">
              <a:lnSpc>
                <a:spcPct val="120100"/>
              </a:lnSpc>
              <a:spcBef>
                <a:spcPts val="5"/>
              </a:spcBef>
              <a:buSzPct val="96666"/>
              <a:buAutoNum type="arabicPlain" startAt="4"/>
              <a:tabLst>
                <a:tab pos="479425" algn="l"/>
              </a:tabLst>
            </a:pPr>
            <a:r>
              <a:rPr sz="3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Tehdit edeceğinize </a:t>
            </a:r>
            <a:r>
              <a:rPr sz="3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duygularınızı açıklayın: </a:t>
            </a:r>
            <a:r>
              <a:rPr sz="3000" b="1" spc="-5" dirty="0">
                <a:solidFill>
                  <a:srgbClr val="FF9900"/>
                </a:solidFill>
                <a:latin typeface="Comic Sans MS"/>
                <a:cs typeface="Comic Sans MS"/>
              </a:rPr>
              <a:t> “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Bıktım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artık, seni</a:t>
            </a:r>
            <a:r>
              <a:rPr sz="3000" b="1" spc="-3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geberteceğim!”</a:t>
            </a:r>
            <a:endParaRPr sz="3000">
              <a:latin typeface="Comic Sans MS"/>
              <a:cs typeface="Comic Sans MS"/>
            </a:endParaRPr>
          </a:p>
          <a:p>
            <a:pPr marL="443865" algn="ctr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omic Sans MS"/>
                <a:cs typeface="Comic Sans MS"/>
              </a:rPr>
              <a:t>YERİNE</a:t>
            </a:r>
            <a:endParaRPr sz="3000">
              <a:latin typeface="Comic Sans MS"/>
              <a:cs typeface="Comic Sans MS"/>
            </a:endParaRPr>
          </a:p>
          <a:p>
            <a:pPr marL="447675" algn="ctr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“Böyle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yapınca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çok sinirleniyorum.”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8742" y="262254"/>
            <a:ext cx="3362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i="0" spc="-15" dirty="0">
                <a:solidFill>
                  <a:srgbClr val="6F2F9F"/>
                </a:solidFill>
                <a:latin typeface="Times New Roman"/>
                <a:cs typeface="Times New Roman"/>
              </a:rPr>
              <a:t>Etkin</a:t>
            </a:r>
            <a:r>
              <a:rPr sz="4800" b="0" i="0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800" b="0" i="0" spc="-105" dirty="0">
                <a:solidFill>
                  <a:srgbClr val="6F2F9F"/>
                </a:solidFill>
                <a:latin typeface="Times New Roman"/>
                <a:cs typeface="Times New Roman"/>
              </a:rPr>
              <a:t>dinleme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378267"/>
            <a:ext cx="8046720" cy="314509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3000" dirty="0">
                <a:solidFill>
                  <a:srgbClr val="C00000"/>
                </a:solidFill>
                <a:latin typeface="Arial"/>
                <a:cs typeface="Arial"/>
              </a:rPr>
              <a:t>Etkin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dinleme </a:t>
            </a:r>
            <a:r>
              <a:rPr sz="3000" spc="-10" dirty="0">
                <a:solidFill>
                  <a:srgbClr val="C00000"/>
                </a:solidFill>
                <a:latin typeface="Arial"/>
                <a:cs typeface="Arial"/>
              </a:rPr>
              <a:t>nasıl</a:t>
            </a:r>
            <a:r>
              <a:rPr sz="30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Arial"/>
                <a:cs typeface="Arial"/>
              </a:rPr>
              <a:t>olur:</a:t>
            </a:r>
            <a:endParaRPr sz="30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spc="-5" dirty="0">
                <a:latin typeface="Arial"/>
                <a:cs typeface="Arial"/>
              </a:rPr>
              <a:t>Karşıdakinin </a:t>
            </a:r>
            <a:r>
              <a:rPr sz="3000" spc="-10" dirty="0">
                <a:latin typeface="Arial"/>
                <a:cs typeface="Arial"/>
              </a:rPr>
              <a:t>duygularını </a:t>
            </a:r>
            <a:r>
              <a:rPr sz="3000" dirty="0">
                <a:latin typeface="Arial"/>
                <a:cs typeface="Arial"/>
              </a:rPr>
              <a:t>ve </a:t>
            </a:r>
            <a:r>
              <a:rPr sz="3000" spc="-5" dirty="0">
                <a:latin typeface="Arial"/>
                <a:cs typeface="Arial"/>
              </a:rPr>
              <a:t>düşüncelerini ona  </a:t>
            </a:r>
            <a:r>
              <a:rPr sz="3000" spc="-10" dirty="0">
                <a:latin typeface="Arial"/>
                <a:cs typeface="Arial"/>
              </a:rPr>
              <a:t>yansıtıp anlaşıldığını</a:t>
            </a:r>
            <a:r>
              <a:rPr sz="3000" spc="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hissettirerek</a:t>
            </a:r>
            <a:endParaRPr sz="3000" dirty="0">
              <a:latin typeface="Arial"/>
              <a:cs typeface="Arial"/>
            </a:endParaRPr>
          </a:p>
          <a:p>
            <a:pPr marL="354965" marR="160655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 err="1" smtClean="0">
                <a:latin typeface="Arial"/>
                <a:cs typeface="Arial"/>
              </a:rPr>
              <a:t>Baş</a:t>
            </a:r>
            <a:r>
              <a:rPr sz="3000" dirty="0" smtClean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sallayıp,hı hı,devam et </a:t>
            </a:r>
            <a:r>
              <a:rPr sz="3000" dirty="0">
                <a:latin typeface="Arial"/>
                <a:cs typeface="Arial"/>
              </a:rPr>
              <a:t>şeklinde  </a:t>
            </a:r>
            <a:r>
              <a:rPr sz="3000" spc="-5" dirty="0">
                <a:latin typeface="Arial"/>
                <a:cs typeface="Arial"/>
              </a:rPr>
              <a:t>onaylayarak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Konuyla ilgili </a:t>
            </a:r>
            <a:r>
              <a:rPr sz="3000" spc="-5" dirty="0">
                <a:latin typeface="Arial"/>
                <a:cs typeface="Arial"/>
              </a:rPr>
              <a:t>sorular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sorarak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62000" y="1430055"/>
            <a:ext cx="7052945" cy="3121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u="heavy" spc="-5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Verdana"/>
                <a:cs typeface="Verdana"/>
              </a:rPr>
              <a:t>Etkin</a:t>
            </a:r>
            <a:r>
              <a:rPr sz="2900" b="1" u="heavy" spc="-20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Verdana"/>
                <a:cs typeface="Verdana"/>
              </a:rPr>
              <a:t> </a:t>
            </a:r>
            <a:r>
              <a:rPr sz="2900" b="1" u="heavy" spc="-5" dirty="0">
                <a:solidFill>
                  <a:srgbClr val="D50092"/>
                </a:solidFill>
                <a:uFill>
                  <a:solidFill>
                    <a:srgbClr val="D50092"/>
                  </a:solidFill>
                </a:uFill>
                <a:latin typeface="Verdana"/>
                <a:cs typeface="Verdana"/>
              </a:rPr>
              <a:t>Dinlemek;</a:t>
            </a:r>
            <a:endParaRPr sz="2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dirty="0">
              <a:latin typeface="Verdana"/>
              <a:cs typeface="Verdana"/>
            </a:endParaRPr>
          </a:p>
          <a:p>
            <a:pPr marL="12700" marR="644525">
              <a:lnSpc>
                <a:spcPct val="100000"/>
              </a:lnSpc>
              <a:spcBef>
                <a:spcPts val="5"/>
              </a:spcBef>
              <a:buChar char="*"/>
              <a:tabLst>
                <a:tab pos="377190" algn="l"/>
                <a:tab pos="5474970" algn="l"/>
              </a:tabLst>
            </a:pP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Çocuğunuzla 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konuşurken 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beden  duruş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u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olar</a:t>
            </a:r>
            <a:r>
              <a:rPr sz="29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 </a:t>
            </a:r>
            <a:r>
              <a:rPr sz="29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a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ynı seviyede	olu</a:t>
            </a:r>
            <a:r>
              <a:rPr sz="29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n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,</a:t>
            </a:r>
          </a:p>
          <a:p>
            <a:pPr marL="376555" indent="-364490">
              <a:lnSpc>
                <a:spcPct val="100000"/>
              </a:lnSpc>
              <a:buChar char="*"/>
              <a:tabLst>
                <a:tab pos="377190" algn="l"/>
              </a:tabLst>
            </a:pP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Onu dinlerken 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göz kontağı</a:t>
            </a:r>
            <a:r>
              <a:rPr sz="29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kurun</a:t>
            </a:r>
            <a:endParaRPr sz="29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Char char="*"/>
              <a:tabLst>
                <a:tab pos="377190" algn="l"/>
              </a:tabLst>
            </a:pP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Başka 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şeylerle </a:t>
            </a:r>
            <a:r>
              <a:rPr sz="29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ilgilenmeyin, 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(gazete  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okumak, </a:t>
            </a:r>
            <a:r>
              <a:rPr sz="29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tv </a:t>
            </a:r>
            <a:r>
              <a:rPr sz="29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izlemek</a:t>
            </a:r>
            <a:r>
              <a:rPr sz="2900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gibi)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762000" y="838200"/>
            <a:ext cx="698690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Char char="*"/>
              <a:tabLst>
                <a:tab pos="415290" algn="l"/>
              </a:tabLst>
            </a:pP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Dokunmak (elini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tutun,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omzuna 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dokunun, başını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okşayın)</a:t>
            </a:r>
            <a:r>
              <a:rPr sz="3200" i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çocuğun  sorunu olduğu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zaman</a:t>
            </a:r>
            <a:r>
              <a:rPr sz="3200" i="1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kendisini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güven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içinde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hissetmesini</a:t>
            </a:r>
            <a:r>
              <a:rPr sz="3200" i="1" spc="-9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sağlar.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12700" marR="484505">
              <a:lnSpc>
                <a:spcPct val="100000"/>
              </a:lnSpc>
              <a:buChar char="*"/>
              <a:tabLst>
                <a:tab pos="415290" algn="l"/>
              </a:tabLst>
            </a:pP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Çocuğumuzun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söylediklerini  dinlerken,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kendi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kelimelerimizle 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özetleyip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kısaca tekrar</a:t>
            </a:r>
            <a:r>
              <a:rPr sz="3200" i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edin;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0092"/>
              </a:buClr>
              <a:buFont typeface="Verdana"/>
              <a:buChar char="*"/>
            </a:pPr>
            <a:endParaRPr sz="315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  <a:p>
            <a:pPr marL="414655" indent="-402590">
              <a:lnSpc>
                <a:spcPct val="100000"/>
              </a:lnSpc>
              <a:spcBef>
                <a:spcPts val="5"/>
              </a:spcBef>
              <a:buChar char="*"/>
              <a:tabLst>
                <a:tab pos="415290" algn="l"/>
              </a:tabLst>
            </a:pPr>
            <a:r>
              <a:rPr sz="3200" i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Onun duygularını dile</a:t>
            </a:r>
            <a:r>
              <a:rPr sz="3200" i="1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 </a:t>
            </a:r>
            <a:r>
              <a:rPr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getirin;</a:t>
            </a:r>
            <a:endParaRPr sz="3200" dirty="0">
              <a:solidFill>
                <a:schemeClr val="tx1">
                  <a:lumMod val="95000"/>
                  <a:lumOff val="5000"/>
                </a:schemeClr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254698"/>
            <a:ext cx="8006080" cy="42335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3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Örnek diyalog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omic Sans MS"/>
                <a:cs typeface="Comic Sans MS"/>
              </a:rPr>
              <a:t>14 </a:t>
            </a:r>
            <a:r>
              <a:rPr sz="3000" b="1" dirty="0">
                <a:latin typeface="Comic Sans MS"/>
                <a:cs typeface="Comic Sans MS"/>
              </a:rPr>
              <a:t>yaşındaki Ezgi annesiyle</a:t>
            </a:r>
            <a:r>
              <a:rPr sz="3000" b="1" spc="-45" dirty="0">
                <a:latin typeface="Comic Sans MS"/>
                <a:cs typeface="Comic Sans MS"/>
              </a:rPr>
              <a:t> </a:t>
            </a:r>
            <a:r>
              <a:rPr sz="3000" b="1" spc="-10" dirty="0">
                <a:latin typeface="Comic Sans MS"/>
                <a:cs typeface="Comic Sans MS"/>
              </a:rPr>
              <a:t>konuşuyor.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Comic Sans MS"/>
              <a:cs typeface="Comic Sans MS"/>
            </a:endParaRPr>
          </a:p>
          <a:p>
            <a:pPr marL="354965" marR="1356360" indent="-342900">
              <a:lnSpc>
                <a:spcPct val="100000"/>
              </a:lnSpc>
              <a:spcBef>
                <a:spcPts val="5"/>
              </a:spcBef>
            </a:pPr>
            <a:r>
              <a:rPr sz="3000" b="1" dirty="0">
                <a:solidFill>
                  <a:srgbClr val="FF0000"/>
                </a:solidFill>
                <a:latin typeface="Comic Sans MS"/>
                <a:cs typeface="Comic Sans MS"/>
              </a:rPr>
              <a:t>“ 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Anne ne </a:t>
            </a:r>
            <a:r>
              <a:rPr sz="3000" b="1" dirty="0">
                <a:solidFill>
                  <a:srgbClr val="FF0000"/>
                </a:solidFill>
                <a:latin typeface="Comic Sans MS"/>
                <a:cs typeface="Comic Sans MS"/>
              </a:rPr>
              <a:t>yaparsam 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yapayım, </a:t>
            </a:r>
            <a:r>
              <a:rPr sz="3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tarihi  </a:t>
            </a:r>
            <a:r>
              <a:rPr sz="3000" b="1" spc="-5" dirty="0">
                <a:solidFill>
                  <a:srgbClr val="FF0000"/>
                </a:solidFill>
                <a:latin typeface="Comic Sans MS"/>
                <a:cs typeface="Comic Sans MS"/>
              </a:rPr>
              <a:t>anlamıyorum. Zaten hiçbir </a:t>
            </a:r>
            <a:r>
              <a:rPr sz="3000" b="1" dirty="0">
                <a:solidFill>
                  <a:srgbClr val="FF0000"/>
                </a:solidFill>
                <a:latin typeface="Comic Sans MS"/>
                <a:cs typeface="Comic Sans MS"/>
              </a:rPr>
              <a:t>şeyi  </a:t>
            </a:r>
            <a:r>
              <a:rPr sz="3000" b="1" spc="-10" dirty="0">
                <a:solidFill>
                  <a:srgbClr val="FF0000"/>
                </a:solidFill>
                <a:latin typeface="Comic Sans MS"/>
                <a:cs typeface="Comic Sans MS"/>
              </a:rPr>
              <a:t>beceremiyorum.....”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273050">
              <a:lnSpc>
                <a:spcPct val="100000"/>
              </a:lnSpc>
            </a:pPr>
            <a:r>
              <a:rPr sz="3000" b="1" spc="-5" dirty="0">
                <a:latin typeface="Comic Sans MS"/>
                <a:cs typeface="Comic Sans MS"/>
              </a:rPr>
              <a:t>İşte </a:t>
            </a:r>
            <a:r>
              <a:rPr sz="3000" b="1" dirty="0">
                <a:latin typeface="Comic Sans MS"/>
                <a:cs typeface="Comic Sans MS"/>
              </a:rPr>
              <a:t>annenin </a:t>
            </a:r>
            <a:r>
              <a:rPr sz="3000" b="1" spc="-5" dirty="0">
                <a:latin typeface="Comic Sans MS"/>
                <a:cs typeface="Comic Sans MS"/>
              </a:rPr>
              <a:t>verdiği </a:t>
            </a:r>
            <a:r>
              <a:rPr sz="3000" b="1" dirty="0">
                <a:latin typeface="Comic Sans MS"/>
                <a:cs typeface="Comic Sans MS"/>
              </a:rPr>
              <a:t>yanıtlardan </a:t>
            </a:r>
            <a:r>
              <a:rPr sz="3000" b="1" spc="-5" dirty="0">
                <a:latin typeface="Comic Sans MS"/>
                <a:cs typeface="Comic Sans MS"/>
              </a:rPr>
              <a:t>bazıları</a:t>
            </a:r>
            <a:r>
              <a:rPr sz="3000" b="1" spc="-135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: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962" y="1066800"/>
            <a:ext cx="7204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270" dirty="0">
                <a:solidFill>
                  <a:srgbClr val="000000"/>
                </a:solidFill>
                <a:latin typeface="Trebuchet MS"/>
                <a:cs typeface="Trebuchet MS"/>
              </a:rPr>
              <a:t>AİLE</a:t>
            </a:r>
            <a:r>
              <a:rPr sz="4400" i="0" spc="-2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i="0" spc="180" dirty="0">
                <a:solidFill>
                  <a:srgbClr val="000000"/>
                </a:solidFill>
                <a:latin typeface="Trebuchet MS"/>
                <a:cs typeface="Trebuchet MS"/>
              </a:rPr>
              <a:t>İÇİ</a:t>
            </a:r>
            <a:r>
              <a:rPr sz="4400" i="0" spc="-2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i="0" spc="120" dirty="0">
                <a:solidFill>
                  <a:srgbClr val="000000"/>
                </a:solidFill>
                <a:latin typeface="Trebuchet MS"/>
                <a:cs typeface="Trebuchet MS"/>
              </a:rPr>
              <a:t>İLETİŞİM</a:t>
            </a:r>
            <a:r>
              <a:rPr sz="4400" i="0" spc="-2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4400" i="0" spc="130" dirty="0">
                <a:solidFill>
                  <a:srgbClr val="000000"/>
                </a:solidFill>
                <a:latin typeface="Trebuchet MS"/>
                <a:cs typeface="Trebuchet MS"/>
              </a:rPr>
              <a:t>SEMİNERİ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527" y="3176777"/>
            <a:ext cx="2126615" cy="98552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0" marR="5080" indent="-114300">
              <a:lnSpc>
                <a:spcPts val="2520"/>
              </a:lnSpc>
              <a:spcBef>
                <a:spcPts val="85"/>
              </a:spcBef>
            </a:pPr>
            <a:r>
              <a:rPr lang="tr-TR" sz="20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Esra YILMAZ</a:t>
            </a:r>
          </a:p>
          <a:p>
            <a:pPr marL="127000" marR="5080" indent="-114300">
              <a:lnSpc>
                <a:spcPts val="2520"/>
              </a:lnSpc>
              <a:spcBef>
                <a:spcPts val="85"/>
              </a:spcBef>
            </a:pPr>
            <a:r>
              <a:rPr lang="tr-TR" sz="2000" b="1" i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Okul Psikolojik Danışmanı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SAMSUNG\Desktop\kendiniz_ve_aileniz_icin_yapin2-702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472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607" y="478663"/>
            <a:ext cx="53771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i="0" u="heavy" spc="-7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i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Tepkiler </a:t>
            </a:r>
            <a:r>
              <a:rPr sz="3000" i="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ve İletişim</a:t>
            </a:r>
            <a:r>
              <a:rPr sz="3000" i="0" u="heavy" spc="-1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 </a:t>
            </a:r>
            <a:r>
              <a:rPr sz="3000" i="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mic Sans MS"/>
                <a:cs typeface="Comic Sans MS"/>
              </a:rPr>
              <a:t>Engelleri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267" y="1987677"/>
            <a:ext cx="8562340" cy="33178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47650" indent="-342900">
              <a:lnSpc>
                <a:spcPts val="3240"/>
              </a:lnSpc>
              <a:spcBef>
                <a:spcPts val="505"/>
              </a:spcBef>
            </a:pP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*Olur mu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öyle şey,hadi biraz daha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gayret</a:t>
            </a:r>
            <a:r>
              <a:rPr sz="3000" b="1" spc="-105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et  </a:t>
            </a:r>
            <a:r>
              <a:rPr sz="3000" b="1" spc="-10" dirty="0">
                <a:solidFill>
                  <a:srgbClr val="FF6600"/>
                </a:solidFill>
                <a:latin typeface="Comic Sans MS"/>
                <a:cs typeface="Comic Sans MS"/>
              </a:rPr>
              <a:t>bakalım................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000" b="1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(</a:t>
            </a:r>
            <a:r>
              <a:rPr sz="3000" b="1" dirty="0">
                <a:latin typeface="Comic Sans MS"/>
                <a:cs typeface="Comic Sans MS"/>
              </a:rPr>
              <a:t>EMİR </a:t>
            </a:r>
            <a:r>
              <a:rPr sz="3000" b="1" spc="-5" dirty="0">
                <a:latin typeface="Comic Sans MS"/>
                <a:cs typeface="Comic Sans MS"/>
              </a:rPr>
              <a:t>VERME,</a:t>
            </a:r>
            <a:r>
              <a:rPr sz="3000" b="1" spc="-20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YÖNLENDİRME)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350">
              <a:latin typeface="Comic Sans MS"/>
              <a:cs typeface="Comic Sans MS"/>
            </a:endParaRPr>
          </a:p>
          <a:p>
            <a:pPr marL="355600" marR="5080" indent="-342900">
              <a:lnSpc>
                <a:spcPts val="3240"/>
              </a:lnSpc>
            </a:pP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“Sen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bilirsin çalışmazsan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öğretmenlerinden</a:t>
            </a:r>
            <a:r>
              <a:rPr sz="3000" b="1" spc="-13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not  </a:t>
            </a:r>
            <a:r>
              <a:rPr sz="3000" b="1" spc="-10" dirty="0">
                <a:solidFill>
                  <a:srgbClr val="FF6600"/>
                </a:solidFill>
                <a:latin typeface="Comic Sans MS"/>
                <a:cs typeface="Comic Sans MS"/>
              </a:rPr>
              <a:t>bekleme...............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3000" b="1" spc="-5" dirty="0">
                <a:latin typeface="Comic Sans MS"/>
                <a:cs typeface="Comic Sans MS"/>
              </a:rPr>
              <a:t>(UYARMA, GÖZDAĞI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VERME)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273811"/>
            <a:ext cx="7491730" cy="569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6600"/>
                </a:solidFill>
                <a:latin typeface="Comic Sans MS"/>
                <a:cs typeface="Comic Sans MS"/>
              </a:rPr>
              <a:t>*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Bu kadar imkana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sahipsin</a:t>
            </a:r>
            <a:r>
              <a:rPr sz="3000" b="1" spc="-40" dirty="0">
                <a:solidFill>
                  <a:srgbClr val="FF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hala</a:t>
            </a:r>
            <a:endParaRPr sz="3000">
              <a:latin typeface="Comic Sans MS"/>
              <a:cs typeface="Comic Sans MS"/>
            </a:endParaRPr>
          </a:p>
          <a:p>
            <a:pPr marL="355600">
              <a:lnSpc>
                <a:spcPct val="100000"/>
              </a:lnSpc>
            </a:pP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çalışmıyorsun...........................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omic Sans MS"/>
                <a:cs typeface="Comic Sans MS"/>
              </a:rPr>
              <a:t>(NUTUK </a:t>
            </a:r>
            <a:r>
              <a:rPr sz="3000" b="1" dirty="0">
                <a:latin typeface="Comic Sans MS"/>
                <a:cs typeface="Comic Sans MS"/>
              </a:rPr>
              <a:t>ÇEKME</a:t>
            </a:r>
            <a:r>
              <a:rPr sz="3000" b="1" spc="-5" dirty="0">
                <a:latin typeface="Comic Sans MS"/>
                <a:cs typeface="Comic Sans MS"/>
              </a:rPr>
              <a:t> ÖĞRETME)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000"/>
              </a:lnSpc>
            </a:pP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*Sen zaten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hep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böyle yapıyorsun kendini  </a:t>
            </a:r>
            <a:r>
              <a:rPr sz="3000" b="1" spc="-10" dirty="0">
                <a:solidFill>
                  <a:srgbClr val="FF6600"/>
                </a:solidFill>
                <a:latin typeface="Comic Sans MS"/>
                <a:cs typeface="Comic Sans MS"/>
              </a:rPr>
              <a:t>acındırma.......................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spc="-5" dirty="0">
                <a:latin typeface="Comic Sans MS"/>
                <a:cs typeface="Comic Sans MS"/>
              </a:rPr>
              <a:t>(YARGILAMA,</a:t>
            </a:r>
            <a:r>
              <a:rPr sz="3000" b="1" spc="-10" dirty="0">
                <a:latin typeface="Comic Sans MS"/>
                <a:cs typeface="Comic Sans MS"/>
              </a:rPr>
              <a:t> </a:t>
            </a:r>
            <a:r>
              <a:rPr sz="3000" b="1" spc="-5" dirty="0">
                <a:latin typeface="Comic Sans MS"/>
                <a:cs typeface="Comic Sans MS"/>
              </a:rPr>
              <a:t>ELEŞTİRME)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omic Sans MS"/>
              <a:cs typeface="Comic Sans MS"/>
            </a:endParaRPr>
          </a:p>
          <a:p>
            <a:pPr marL="355600" marR="229235" indent="-342900">
              <a:lnSpc>
                <a:spcPct val="100000"/>
              </a:lnSpc>
            </a:pP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*Kızım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ben </a:t>
            </a:r>
            <a:r>
              <a:rPr sz="3000" b="1" dirty="0">
                <a:solidFill>
                  <a:srgbClr val="FF6600"/>
                </a:solidFill>
                <a:latin typeface="Comic Sans MS"/>
                <a:cs typeface="Comic Sans MS"/>
              </a:rPr>
              <a:t>mi oturup </a:t>
            </a:r>
            <a:r>
              <a:rPr sz="3000" b="1" spc="-5" dirty="0">
                <a:solidFill>
                  <a:srgbClr val="FF6600"/>
                </a:solidFill>
                <a:latin typeface="Comic Sans MS"/>
                <a:cs typeface="Comic Sans MS"/>
              </a:rPr>
              <a:t>çalışacağım senin  yerine...................................</a:t>
            </a:r>
            <a:endParaRPr sz="30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000" b="1" dirty="0">
                <a:latin typeface="Comic Sans MS"/>
                <a:cs typeface="Comic Sans MS"/>
              </a:rPr>
              <a:t>(ALAY</a:t>
            </a:r>
            <a:r>
              <a:rPr sz="3000" b="1" spc="-15" dirty="0">
                <a:latin typeface="Comic Sans MS"/>
                <a:cs typeface="Comic Sans MS"/>
              </a:rPr>
              <a:t> </a:t>
            </a:r>
            <a:r>
              <a:rPr sz="3000" b="1" dirty="0">
                <a:latin typeface="Comic Sans MS"/>
                <a:cs typeface="Comic Sans MS"/>
              </a:rPr>
              <a:t>ETME)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229361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812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5262" y="1190701"/>
            <a:ext cx="8269605" cy="496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075" marR="27305" indent="-342900">
              <a:lnSpc>
                <a:spcPct val="100000"/>
              </a:lnSpc>
              <a:spcBef>
                <a:spcPts val="10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600075" algn="l"/>
                <a:tab pos="600710" algn="l"/>
              </a:tabLst>
            </a:pP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Anne </a:t>
            </a:r>
            <a:r>
              <a:rPr sz="3000" dirty="0">
                <a:latin typeface="Arial"/>
                <a:cs typeface="Arial"/>
              </a:rPr>
              <a:t>: Tarih </a:t>
            </a:r>
            <a:r>
              <a:rPr sz="3000" spc="-5" dirty="0">
                <a:latin typeface="Arial"/>
                <a:cs typeface="Arial"/>
              </a:rPr>
              <a:t>dersinden </a:t>
            </a:r>
            <a:r>
              <a:rPr sz="3000" spc="-10" dirty="0">
                <a:latin typeface="Arial"/>
                <a:cs typeface="Arial"/>
              </a:rPr>
              <a:t>başarısız </a:t>
            </a:r>
            <a:r>
              <a:rPr sz="3000" spc="-5" dirty="0">
                <a:latin typeface="Arial"/>
                <a:cs typeface="Arial"/>
              </a:rPr>
              <a:t>olduğun için  beceriksiz olduğunu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düşünüyorsun</a:t>
            </a:r>
            <a:endParaRPr sz="3000">
              <a:latin typeface="Arial"/>
              <a:cs typeface="Arial"/>
            </a:endParaRPr>
          </a:p>
          <a:p>
            <a:pPr marL="600075" marR="490220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600075" algn="l"/>
                <a:tab pos="600710" algn="l"/>
              </a:tabLst>
            </a:pPr>
            <a:r>
              <a:rPr sz="3000" spc="-5" dirty="0">
                <a:solidFill>
                  <a:srgbClr val="006FC0"/>
                </a:solidFill>
                <a:latin typeface="Arial"/>
                <a:cs typeface="Arial"/>
              </a:rPr>
              <a:t>Ezgi </a:t>
            </a:r>
            <a:r>
              <a:rPr sz="3000" dirty="0">
                <a:latin typeface="Arial"/>
                <a:cs typeface="Arial"/>
              </a:rPr>
              <a:t>: Evet son </a:t>
            </a:r>
            <a:r>
              <a:rPr sz="3000" spc="-10" dirty="0">
                <a:latin typeface="Arial"/>
                <a:cs typeface="Arial"/>
              </a:rPr>
              <a:t>sınavdan </a:t>
            </a:r>
            <a:r>
              <a:rPr sz="3000" dirty="0">
                <a:latin typeface="Arial"/>
                <a:cs typeface="Arial"/>
              </a:rPr>
              <a:t>çok </a:t>
            </a:r>
            <a:r>
              <a:rPr sz="3000" spc="-5" dirty="0">
                <a:latin typeface="Arial"/>
                <a:cs typeface="Arial"/>
              </a:rPr>
              <a:t>düşük bir not  </a:t>
            </a:r>
            <a:r>
              <a:rPr sz="3000" spc="-10" dirty="0">
                <a:latin typeface="Arial"/>
                <a:cs typeface="Arial"/>
              </a:rPr>
              <a:t>aldım</a:t>
            </a:r>
            <a:endParaRPr sz="3000">
              <a:latin typeface="Arial"/>
              <a:cs typeface="Arial"/>
            </a:endParaRPr>
          </a:p>
          <a:p>
            <a:pPr marL="600075" marR="744855" indent="-3429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600075" algn="l"/>
                <a:tab pos="60071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Anne </a:t>
            </a:r>
            <a:r>
              <a:rPr sz="3000" dirty="0">
                <a:latin typeface="Arial"/>
                <a:cs typeface="Arial"/>
              </a:rPr>
              <a:t>: </a:t>
            </a:r>
            <a:r>
              <a:rPr sz="3000" spc="-5" dirty="0">
                <a:latin typeface="Arial"/>
                <a:cs typeface="Arial"/>
              </a:rPr>
              <a:t>Peki bu durumu düzeltmek için ne  yapabilirsin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?</a:t>
            </a:r>
            <a:endParaRPr sz="3000">
              <a:latin typeface="Arial"/>
              <a:cs typeface="Arial"/>
            </a:endParaRPr>
          </a:p>
          <a:p>
            <a:pPr marL="600075" marR="1254125" indent="-3429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600075" algn="l"/>
                <a:tab pos="600710" algn="l"/>
              </a:tabLst>
            </a:pPr>
            <a:r>
              <a:rPr sz="3000" spc="-5" dirty="0">
                <a:solidFill>
                  <a:srgbClr val="006FC0"/>
                </a:solidFill>
                <a:latin typeface="Arial"/>
                <a:cs typeface="Arial"/>
              </a:rPr>
              <a:t>Ezgi </a:t>
            </a:r>
            <a:r>
              <a:rPr sz="3000" dirty="0">
                <a:latin typeface="Arial"/>
                <a:cs typeface="Arial"/>
              </a:rPr>
              <a:t>: </a:t>
            </a:r>
            <a:r>
              <a:rPr sz="3000" spc="-5" dirty="0">
                <a:latin typeface="Arial"/>
                <a:cs typeface="Arial"/>
              </a:rPr>
              <a:t>Daha </a:t>
            </a:r>
            <a:r>
              <a:rPr sz="3000" dirty="0">
                <a:latin typeface="Arial"/>
                <a:cs typeface="Arial"/>
              </a:rPr>
              <a:t>verimli ve </a:t>
            </a:r>
            <a:r>
              <a:rPr sz="3000" spc="-5" dirty="0">
                <a:latin typeface="Arial"/>
                <a:cs typeface="Arial"/>
              </a:rPr>
              <a:t>planlı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çalışmayı  öğrenebilirim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belki.</a:t>
            </a:r>
            <a:endParaRPr sz="3000">
              <a:latin typeface="Arial"/>
              <a:cs typeface="Arial"/>
            </a:endParaRPr>
          </a:p>
          <a:p>
            <a:pPr marL="600075" indent="-343535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600075" algn="l"/>
                <a:tab pos="600710" algn="l"/>
              </a:tabLst>
            </a:pP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Anne </a:t>
            </a:r>
            <a:r>
              <a:rPr sz="3000" dirty="0">
                <a:latin typeface="Arial"/>
                <a:cs typeface="Arial"/>
              </a:rPr>
              <a:t>: Kendi </a:t>
            </a:r>
            <a:r>
              <a:rPr sz="3000" spc="-10" dirty="0">
                <a:latin typeface="Arial"/>
                <a:cs typeface="Arial"/>
              </a:rPr>
              <a:t>başarın </a:t>
            </a:r>
            <a:r>
              <a:rPr sz="3000" dirty="0">
                <a:latin typeface="Arial"/>
                <a:cs typeface="Arial"/>
              </a:rPr>
              <a:t>için çözüm </a:t>
            </a:r>
            <a:r>
              <a:rPr sz="3000" spc="-5" dirty="0">
                <a:latin typeface="Arial"/>
                <a:cs typeface="Arial"/>
              </a:rPr>
              <a:t>üretmen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çok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00075" algn="l"/>
                <a:tab pos="8241665" algn="l"/>
              </a:tabLst>
            </a:pPr>
            <a:r>
              <a:rPr sz="3000" u="heavy" dirty="0">
                <a:uFill>
                  <a:solidFill>
                    <a:srgbClr val="CC99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000" u="heavy" spc="-5" dirty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hoşuma</a:t>
            </a:r>
            <a:r>
              <a:rPr sz="3000" u="heavy" spc="-114" dirty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5" dirty="0"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gitti.	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9442" y="250952"/>
            <a:ext cx="5988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6135" algn="l"/>
                <a:tab pos="4480560" algn="l"/>
              </a:tabLst>
            </a:pPr>
            <a:r>
              <a:rPr sz="4200" b="0" i="0" spc="80" dirty="0">
                <a:latin typeface="Times New Roman"/>
                <a:cs typeface="Times New Roman"/>
              </a:rPr>
              <a:t>DOĞRU	</a:t>
            </a:r>
            <a:r>
              <a:rPr sz="4200" b="0" i="0" spc="-20" dirty="0">
                <a:latin typeface="Times New Roman"/>
                <a:cs typeface="Times New Roman"/>
              </a:rPr>
              <a:t>İLETİ</a:t>
            </a:r>
            <a:r>
              <a:rPr sz="4200" b="0" i="0" spc="-15" dirty="0">
                <a:latin typeface="Times New Roman"/>
                <a:cs typeface="Times New Roman"/>
              </a:rPr>
              <a:t>Ş</a:t>
            </a:r>
            <a:r>
              <a:rPr sz="4200" b="0" i="0" spc="-75" dirty="0">
                <a:latin typeface="Times New Roman"/>
                <a:cs typeface="Times New Roman"/>
              </a:rPr>
              <a:t>İM</a:t>
            </a:r>
            <a:r>
              <a:rPr sz="4200" b="0" i="0" dirty="0">
                <a:latin typeface="Times New Roman"/>
                <a:cs typeface="Times New Roman"/>
              </a:rPr>
              <a:t>	</a:t>
            </a:r>
            <a:r>
              <a:rPr sz="4200" b="0" i="0" spc="-30" dirty="0">
                <a:latin typeface="Times New Roman"/>
                <a:cs typeface="Times New Roman"/>
              </a:rPr>
              <a:t>ŞEKLİ</a:t>
            </a:r>
            <a:endParaRPr sz="4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3165" y="449656"/>
            <a:ext cx="67697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spc="-10" dirty="0">
                <a:latin typeface="Trebuchet MS"/>
                <a:cs typeface="Trebuchet MS"/>
              </a:rPr>
              <a:t>ÇOCUKLA </a:t>
            </a:r>
            <a:r>
              <a:rPr sz="4400" i="0" spc="165" dirty="0">
                <a:latin typeface="Trebuchet MS"/>
                <a:cs typeface="Trebuchet MS"/>
              </a:rPr>
              <a:t>ETKİLİ</a:t>
            </a:r>
            <a:r>
              <a:rPr sz="4400" i="0" spc="-565" dirty="0">
                <a:latin typeface="Trebuchet MS"/>
                <a:cs typeface="Trebuchet MS"/>
              </a:rPr>
              <a:t> </a:t>
            </a:r>
            <a:r>
              <a:rPr sz="4400" i="0" spc="120" dirty="0">
                <a:latin typeface="Trebuchet MS"/>
                <a:cs typeface="Trebuchet MS"/>
              </a:rPr>
              <a:t>İLETİŞİM</a:t>
            </a:r>
            <a:endParaRPr sz="4400">
              <a:latin typeface="Trebuchet MS"/>
              <a:cs typeface="Trebuchet MS"/>
            </a:endParaRPr>
          </a:p>
        </p:txBody>
      </p:sp>
      <p:pic>
        <p:nvPicPr>
          <p:cNvPr id="3074" name="Picture 2" descr="C:\Users\SAMSUNG\Desktop\cocuk-gelisimi-ve-psikolojisi-e1524852307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38275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1399"/>
            <a:ext cx="7847330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0" i="0" spc="-5" dirty="0">
                <a:latin typeface="Times New Roman"/>
                <a:cs typeface="Times New Roman"/>
              </a:rPr>
              <a:t>ÇOCUK YETİŞTİRİRKEN </a:t>
            </a:r>
            <a:r>
              <a:rPr sz="3800" b="0" i="0" spc="-65" dirty="0">
                <a:latin typeface="Times New Roman"/>
                <a:cs typeface="Times New Roman"/>
              </a:rPr>
              <a:t>NASIL</a:t>
            </a:r>
            <a:r>
              <a:rPr sz="3800" b="0" i="0" spc="-45" dirty="0">
                <a:latin typeface="Times New Roman"/>
                <a:cs typeface="Times New Roman"/>
              </a:rPr>
              <a:t> </a:t>
            </a:r>
            <a:r>
              <a:rPr sz="3800" b="0" i="0" spc="-95" dirty="0">
                <a:latin typeface="Times New Roman"/>
                <a:cs typeface="Times New Roman"/>
              </a:rPr>
              <a:t>BİR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800" b="0" i="0" spc="20" dirty="0">
                <a:latin typeface="Times New Roman"/>
                <a:cs typeface="Times New Roman"/>
              </a:rPr>
              <a:t>YÖNTEM</a:t>
            </a:r>
            <a:r>
              <a:rPr sz="3800" b="0" i="0" spc="-10" dirty="0">
                <a:latin typeface="Times New Roman"/>
                <a:cs typeface="Times New Roman"/>
              </a:rPr>
              <a:t> </a:t>
            </a:r>
            <a:r>
              <a:rPr sz="3800" b="0" i="0" spc="-75" dirty="0">
                <a:latin typeface="Times New Roman"/>
                <a:cs typeface="Times New Roman"/>
              </a:rPr>
              <a:t>KULLANMALIYIZ?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2209800"/>
            <a:ext cx="8042275" cy="2871812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711200" indent="-343535">
              <a:lnSpc>
                <a:spcPct val="90000"/>
              </a:lnSpc>
              <a:spcBef>
                <a:spcPts val="350"/>
              </a:spcBef>
              <a:buClr>
                <a:srgbClr val="CC9900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100" dirty="0">
                <a:latin typeface="Arial"/>
                <a:cs typeface="Arial"/>
              </a:rPr>
              <a:t>BİR </a:t>
            </a:r>
            <a:r>
              <a:rPr sz="2100" spc="-10" dirty="0">
                <a:latin typeface="Arial"/>
                <a:cs typeface="Arial"/>
              </a:rPr>
              <a:t>ÇOCUĞU </a:t>
            </a:r>
            <a:r>
              <a:rPr sz="2100" spc="-5" dirty="0">
                <a:latin typeface="Arial"/>
                <a:cs typeface="Arial"/>
              </a:rPr>
              <a:t>HAKKIYLA </a:t>
            </a:r>
            <a:r>
              <a:rPr sz="2100" dirty="0">
                <a:latin typeface="Arial"/>
                <a:cs typeface="Arial"/>
              </a:rPr>
              <a:t>YETİŞTİRMEK VE </a:t>
            </a:r>
            <a:r>
              <a:rPr sz="2100" spc="-5" dirty="0">
                <a:latin typeface="Arial"/>
                <a:cs typeface="Arial"/>
              </a:rPr>
              <a:t>HAYATA  HAZIRLAMAK </a:t>
            </a:r>
            <a:r>
              <a:rPr sz="2100" dirty="0">
                <a:latin typeface="Arial"/>
                <a:cs typeface="Arial"/>
              </a:rPr>
              <a:t>BAŞLI BAŞINA BİR İŞTİR. </a:t>
            </a:r>
            <a:endParaRPr lang="tr-TR" sz="2100" dirty="0" smtClean="0">
              <a:latin typeface="Arial"/>
              <a:cs typeface="Arial"/>
            </a:endParaRPr>
          </a:p>
          <a:p>
            <a:pPr marL="355600" marR="711200" indent="-343535">
              <a:lnSpc>
                <a:spcPct val="90000"/>
              </a:lnSpc>
              <a:spcBef>
                <a:spcPts val="350"/>
              </a:spcBef>
              <a:buClr>
                <a:srgbClr val="CC9900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endParaRPr lang="tr-TR" sz="2100" dirty="0">
              <a:latin typeface="Arial"/>
              <a:cs typeface="Arial"/>
            </a:endParaRPr>
          </a:p>
          <a:p>
            <a:pPr marL="355600" marR="711200" indent="-343535">
              <a:lnSpc>
                <a:spcPct val="90000"/>
              </a:lnSpc>
              <a:spcBef>
                <a:spcPts val="350"/>
              </a:spcBef>
              <a:buClr>
                <a:srgbClr val="CC9900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endParaRPr lang="tr-TR" sz="2100" dirty="0" smtClean="0">
              <a:latin typeface="Arial"/>
              <a:cs typeface="Arial"/>
            </a:endParaRPr>
          </a:p>
          <a:p>
            <a:pPr marL="12065" marR="711200">
              <a:lnSpc>
                <a:spcPct val="90000"/>
              </a:lnSpc>
              <a:spcBef>
                <a:spcPts val="350"/>
              </a:spcBef>
              <a:buClr>
                <a:srgbClr val="CC9900"/>
              </a:buClr>
              <a:buSzPct val="64285"/>
              <a:tabLst>
                <a:tab pos="355600" algn="l"/>
                <a:tab pos="356235" algn="l"/>
              </a:tabLst>
            </a:pPr>
            <a:endParaRPr lang="tr-TR" sz="2100" dirty="0" smtClean="0">
              <a:latin typeface="Arial"/>
              <a:cs typeface="Arial"/>
            </a:endParaRPr>
          </a:p>
          <a:p>
            <a:pPr marL="355600" marR="711200" indent="-343535">
              <a:lnSpc>
                <a:spcPct val="90000"/>
              </a:lnSpc>
              <a:spcBef>
                <a:spcPts val="350"/>
              </a:spcBef>
              <a:buClr>
                <a:srgbClr val="CC9900"/>
              </a:buClr>
              <a:buSzPct val="64285"/>
              <a:buFont typeface="Wingdings"/>
              <a:buChar char=""/>
              <a:tabLst>
                <a:tab pos="355600" algn="l"/>
                <a:tab pos="356235" algn="l"/>
              </a:tabLst>
            </a:pPr>
            <a:r>
              <a:rPr sz="2100" dirty="0" smtClean="0">
                <a:latin typeface="Arial"/>
                <a:cs typeface="Arial"/>
              </a:rPr>
              <a:t>ANNE-BABA </a:t>
            </a:r>
            <a:r>
              <a:rPr sz="2100" dirty="0">
                <a:latin typeface="Arial"/>
                <a:cs typeface="Arial"/>
              </a:rPr>
              <a:t>OLMAK  </a:t>
            </a:r>
            <a:r>
              <a:rPr sz="2100" spc="-5" dirty="0">
                <a:latin typeface="Arial"/>
                <a:cs typeface="Arial"/>
              </a:rPr>
              <a:t>UZUN </a:t>
            </a:r>
            <a:r>
              <a:rPr sz="2100" dirty="0">
                <a:latin typeface="Arial"/>
                <a:cs typeface="Arial"/>
              </a:rPr>
              <a:t>BİR </a:t>
            </a:r>
            <a:r>
              <a:rPr sz="2100" spc="-5" dirty="0">
                <a:latin typeface="Arial"/>
                <a:cs typeface="Arial"/>
              </a:rPr>
              <a:t>YOLCULUKTUR. </a:t>
            </a:r>
            <a:r>
              <a:rPr sz="2100" dirty="0">
                <a:latin typeface="Arial"/>
                <a:cs typeface="Arial"/>
              </a:rPr>
              <a:t>YOL </a:t>
            </a:r>
            <a:r>
              <a:rPr sz="2100" spc="-5" dirty="0">
                <a:latin typeface="Arial"/>
                <a:cs typeface="Arial"/>
              </a:rPr>
              <a:t>BOYUNCA </a:t>
            </a:r>
            <a:r>
              <a:rPr sz="2100" dirty="0">
                <a:latin typeface="Arial"/>
                <a:cs typeface="Arial"/>
              </a:rPr>
              <a:t>ANNE VE BABAYI  </a:t>
            </a:r>
            <a:r>
              <a:rPr sz="2100" spc="-5" dirty="0">
                <a:latin typeface="Arial"/>
                <a:cs typeface="Arial"/>
              </a:rPr>
              <a:t>DOĞRUSUNUN NASIL YAPILACAĞI BİLİNEN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BİNLERCE</a:t>
            </a:r>
            <a:endParaRPr sz="2100" dirty="0">
              <a:latin typeface="Arial"/>
              <a:cs typeface="Arial"/>
            </a:endParaRPr>
          </a:p>
          <a:p>
            <a:pPr marL="355600" marR="608330">
              <a:lnSpc>
                <a:spcPts val="2270"/>
              </a:lnSpc>
              <a:spcBef>
                <a:spcPts val="35"/>
              </a:spcBef>
              <a:tabLst>
                <a:tab pos="3644900" algn="l"/>
              </a:tabLst>
            </a:pPr>
            <a:r>
              <a:rPr sz="2100" dirty="0">
                <a:latin typeface="Arial"/>
                <a:cs typeface="Arial"/>
              </a:rPr>
              <a:t>ÖDEV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BEKLEMEKTEDİR</a:t>
            </a:r>
            <a:r>
              <a:rPr sz="2100" spc="-5" dirty="0" smtClean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2443988"/>
            <a:ext cx="637794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0" i="0" spc="-95" dirty="0">
                <a:latin typeface="Times New Roman"/>
                <a:cs typeface="Times New Roman"/>
              </a:rPr>
              <a:t>PEKİ </a:t>
            </a:r>
            <a:r>
              <a:rPr sz="8000" i="0" spc="655" dirty="0">
                <a:latin typeface="Times New Roman"/>
                <a:cs typeface="Times New Roman"/>
              </a:rPr>
              <a:t>NE  </a:t>
            </a:r>
            <a:r>
              <a:rPr sz="8000" i="0" spc="-250" dirty="0">
                <a:latin typeface="Times New Roman"/>
                <a:cs typeface="Times New Roman"/>
              </a:rPr>
              <a:t>YAPMALIYIZ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276" y="548640"/>
            <a:ext cx="1181100" cy="1171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436108" y="333756"/>
            <a:ext cx="3305810" cy="4895215"/>
            <a:chOff x="5436108" y="333756"/>
            <a:chExt cx="3305810" cy="4895215"/>
          </a:xfrm>
        </p:grpSpPr>
        <p:sp>
          <p:nvSpPr>
            <p:cNvPr id="5" name="object 5"/>
            <p:cNvSpPr/>
            <p:nvPr/>
          </p:nvSpPr>
          <p:spPr>
            <a:xfrm>
              <a:off x="5436108" y="333756"/>
              <a:ext cx="2781299" cy="2790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80732" y="3140963"/>
              <a:ext cx="1360931" cy="2087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2057400"/>
            <a:ext cx="51447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0" dirty="0">
                <a:latin typeface="Times New Roman"/>
                <a:cs typeface="Times New Roman"/>
              </a:rPr>
              <a:t>Çocuklarınızı</a:t>
            </a:r>
            <a:r>
              <a:rPr sz="4800" i="0" dirty="0">
                <a:latin typeface="Times New Roman"/>
                <a:cs typeface="Times New Roman"/>
              </a:rPr>
              <a:t> </a:t>
            </a:r>
            <a:r>
              <a:rPr sz="4800" i="0" spc="10" dirty="0">
                <a:latin typeface="Times New Roman"/>
                <a:cs typeface="Times New Roman"/>
              </a:rPr>
              <a:t>Dinleyin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1676400"/>
            <a:ext cx="1953768" cy="230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133600"/>
            <a:ext cx="807211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i="0" spc="-100" dirty="0">
                <a:latin typeface="Times New Roman"/>
                <a:cs typeface="Times New Roman"/>
              </a:rPr>
              <a:t>Sorunlarını </a:t>
            </a:r>
            <a:r>
              <a:rPr sz="4800" i="0" spc="-65" dirty="0">
                <a:latin typeface="Times New Roman"/>
                <a:cs typeface="Times New Roman"/>
              </a:rPr>
              <a:t>Kendi </a:t>
            </a:r>
            <a:r>
              <a:rPr sz="4800" i="0" spc="-30" dirty="0">
                <a:latin typeface="Times New Roman"/>
                <a:cs typeface="Times New Roman"/>
              </a:rPr>
              <a:t>Kendine </a:t>
            </a:r>
            <a:r>
              <a:rPr sz="4800" i="0" spc="35" dirty="0">
                <a:latin typeface="Times New Roman"/>
                <a:cs typeface="Times New Roman"/>
              </a:rPr>
              <a:t>Çözmesi  </a:t>
            </a:r>
            <a:r>
              <a:rPr sz="4800" i="0" spc="-45" dirty="0">
                <a:latin typeface="Times New Roman"/>
                <a:cs typeface="Times New Roman"/>
              </a:rPr>
              <a:t>Konusunda </a:t>
            </a:r>
            <a:r>
              <a:rPr sz="4800" i="0" spc="5" dirty="0">
                <a:latin typeface="Times New Roman"/>
                <a:cs typeface="Times New Roman"/>
              </a:rPr>
              <a:t>Teşvik</a:t>
            </a:r>
            <a:r>
              <a:rPr sz="4800" i="0" spc="30" dirty="0">
                <a:latin typeface="Times New Roman"/>
                <a:cs typeface="Times New Roman"/>
              </a:rPr>
              <a:t> Edin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133600"/>
            <a:ext cx="807211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i="0" spc="25" dirty="0">
                <a:latin typeface="Times New Roman"/>
                <a:cs typeface="Times New Roman"/>
              </a:rPr>
              <a:t>Hata </a:t>
            </a:r>
            <a:r>
              <a:rPr sz="4800" i="0" spc="-80" dirty="0">
                <a:latin typeface="Times New Roman"/>
                <a:cs typeface="Times New Roman"/>
              </a:rPr>
              <a:t>Yapma </a:t>
            </a:r>
            <a:r>
              <a:rPr sz="4800" i="0" spc="15" dirty="0">
                <a:latin typeface="Times New Roman"/>
                <a:cs typeface="Times New Roman"/>
              </a:rPr>
              <a:t>Hakkı </a:t>
            </a:r>
            <a:r>
              <a:rPr sz="4800" i="0" spc="10" dirty="0">
                <a:latin typeface="Times New Roman"/>
                <a:cs typeface="Times New Roman"/>
              </a:rPr>
              <a:t>Olduğunu </a:t>
            </a:r>
            <a:r>
              <a:rPr sz="4800" i="0" spc="-114" dirty="0">
                <a:latin typeface="Times New Roman"/>
                <a:cs typeface="Times New Roman"/>
              </a:rPr>
              <a:t>Kabul  </a:t>
            </a:r>
            <a:r>
              <a:rPr sz="4800" i="0" spc="30" dirty="0">
                <a:latin typeface="Times New Roman"/>
                <a:cs typeface="Times New Roman"/>
              </a:rPr>
              <a:t>Edin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2057400"/>
            <a:ext cx="807211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i="0" spc="15" dirty="0">
                <a:latin typeface="Times New Roman"/>
                <a:cs typeface="Times New Roman"/>
              </a:rPr>
              <a:t>Her </a:t>
            </a:r>
            <a:r>
              <a:rPr sz="4800" i="0" spc="-75" dirty="0">
                <a:latin typeface="Times New Roman"/>
                <a:cs typeface="Times New Roman"/>
              </a:rPr>
              <a:t>Konuda </a:t>
            </a:r>
            <a:r>
              <a:rPr sz="4800" i="0" spc="-50" dirty="0">
                <a:latin typeface="Times New Roman"/>
                <a:cs typeface="Times New Roman"/>
              </a:rPr>
              <a:t>Hayır </a:t>
            </a:r>
            <a:r>
              <a:rPr sz="4800" i="0" spc="55" dirty="0">
                <a:latin typeface="Times New Roman"/>
                <a:cs typeface="Times New Roman"/>
              </a:rPr>
              <a:t>Demeyi </a:t>
            </a:r>
            <a:r>
              <a:rPr sz="4800" i="0" spc="-60" dirty="0">
                <a:latin typeface="Times New Roman"/>
                <a:cs typeface="Times New Roman"/>
              </a:rPr>
              <a:t>Alışkanlık  </a:t>
            </a:r>
            <a:r>
              <a:rPr sz="4800" i="0" spc="45" dirty="0">
                <a:latin typeface="Times New Roman"/>
                <a:cs typeface="Times New Roman"/>
              </a:rPr>
              <a:t>Haline</a:t>
            </a:r>
            <a:r>
              <a:rPr sz="4800" i="0" spc="-5" dirty="0">
                <a:latin typeface="Times New Roman"/>
                <a:cs typeface="Times New Roman"/>
              </a:rPr>
              <a:t> </a:t>
            </a:r>
            <a:r>
              <a:rPr sz="4800" i="0" spc="-50" dirty="0">
                <a:latin typeface="Times New Roman"/>
                <a:cs typeface="Times New Roman"/>
              </a:rPr>
              <a:t>Getirmeyin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4982" y="220167"/>
            <a:ext cx="23393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530" dirty="0">
                <a:solidFill>
                  <a:srgbClr val="FF0000"/>
                </a:solidFill>
                <a:latin typeface="Times New Roman"/>
                <a:cs typeface="Times New Roman"/>
              </a:rPr>
              <a:t>İLETİŞİM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934" y="927861"/>
            <a:ext cx="6778625" cy="307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50165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İletişim, </a:t>
            </a:r>
            <a:r>
              <a:rPr sz="4000" spc="-5" dirty="0">
                <a:solidFill>
                  <a:srgbClr val="6F2F9F"/>
                </a:solidFill>
                <a:latin typeface="Comic Sans MS"/>
                <a:cs typeface="Comic Sans MS"/>
              </a:rPr>
              <a:t>dil </a:t>
            </a: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kullanarak </a:t>
            </a:r>
            <a:r>
              <a:rPr sz="4000" spc="-5" dirty="0">
                <a:solidFill>
                  <a:srgbClr val="6F2F9F"/>
                </a:solidFill>
                <a:latin typeface="Comic Sans MS"/>
                <a:cs typeface="Comic Sans MS"/>
              </a:rPr>
              <a:t>ya </a:t>
            </a: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da  kullanmaksızın</a:t>
            </a:r>
            <a:r>
              <a:rPr sz="4000" spc="45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insanlar</a:t>
            </a:r>
            <a:endParaRPr sz="4000">
              <a:latin typeface="Comic Sans MS"/>
              <a:cs typeface="Comic Sans MS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arasındaki duygu, düşünce ve  </a:t>
            </a:r>
            <a:r>
              <a:rPr sz="4000" spc="-5" dirty="0">
                <a:solidFill>
                  <a:srgbClr val="6F2F9F"/>
                </a:solidFill>
                <a:latin typeface="Comic Sans MS"/>
                <a:cs typeface="Comic Sans MS"/>
              </a:rPr>
              <a:t>yaşantıların </a:t>
            </a: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ifade </a:t>
            </a:r>
            <a:r>
              <a:rPr sz="4000" spc="-5" dirty="0">
                <a:solidFill>
                  <a:srgbClr val="6F2F9F"/>
                </a:solidFill>
                <a:latin typeface="Comic Sans MS"/>
                <a:cs typeface="Comic Sans MS"/>
              </a:rPr>
              <a:t>edilme  </a:t>
            </a:r>
            <a:r>
              <a:rPr sz="4000" spc="-10" dirty="0">
                <a:solidFill>
                  <a:srgbClr val="6F2F9F"/>
                </a:solidFill>
                <a:latin typeface="Comic Sans MS"/>
                <a:cs typeface="Comic Sans MS"/>
              </a:rPr>
              <a:t>yöntemidir.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2416" y="4005071"/>
            <a:ext cx="6858000" cy="207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016" y="1981200"/>
            <a:ext cx="594105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i="0" spc="-25" dirty="0">
                <a:latin typeface="Times New Roman"/>
                <a:cs typeface="Times New Roman"/>
              </a:rPr>
              <a:t>Duygularını </a:t>
            </a:r>
            <a:r>
              <a:rPr sz="4800" i="0" spc="45" dirty="0">
                <a:latin typeface="Times New Roman"/>
                <a:cs typeface="Times New Roman"/>
              </a:rPr>
              <a:t>Dinlemesini, </a:t>
            </a:r>
            <a:r>
              <a:rPr sz="4800" i="0" spc="5" dirty="0">
                <a:latin typeface="Times New Roman"/>
                <a:cs typeface="Times New Roman"/>
              </a:rPr>
              <a:t>Tanımasını  </a:t>
            </a:r>
            <a:r>
              <a:rPr sz="4800" i="0" spc="-20" dirty="0">
                <a:latin typeface="Times New Roman"/>
                <a:cs typeface="Times New Roman"/>
              </a:rPr>
              <a:t>Öğretin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0215" y="1557527"/>
            <a:ext cx="2212847" cy="4247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2683923"/>
            <a:ext cx="482853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467995" algn="l"/>
                <a:tab pos="469265" algn="l"/>
              </a:tabLst>
            </a:pPr>
            <a:r>
              <a:rPr sz="4800" b="1" dirty="0">
                <a:solidFill>
                  <a:srgbClr val="006633"/>
                </a:solidFill>
                <a:latin typeface="Times New Roman"/>
                <a:cs typeface="Times New Roman"/>
              </a:rPr>
              <a:t>Pozitif </a:t>
            </a:r>
            <a:r>
              <a:rPr sz="4800" b="1" spc="25" dirty="0" err="1">
                <a:solidFill>
                  <a:srgbClr val="006633"/>
                </a:solidFill>
                <a:latin typeface="Times New Roman"/>
                <a:cs typeface="Times New Roman"/>
              </a:rPr>
              <a:t>Disiplini</a:t>
            </a:r>
            <a:r>
              <a:rPr sz="4800" b="1" spc="65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9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Kullanın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35952" y="1773935"/>
            <a:ext cx="1908047" cy="1655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4479" y="1484375"/>
            <a:ext cx="1296924" cy="194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0395" y="3500628"/>
            <a:ext cx="1181100" cy="999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2179" y="3500628"/>
            <a:ext cx="999744" cy="981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9543" y="477012"/>
            <a:ext cx="1944624" cy="1223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0215" y="4625339"/>
            <a:ext cx="2534412" cy="22326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845961"/>
            <a:ext cx="449326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-15" dirty="0">
                <a:latin typeface="Times New Roman"/>
                <a:cs typeface="Times New Roman"/>
              </a:rPr>
              <a:t>Olumlu </a:t>
            </a:r>
            <a:r>
              <a:rPr sz="4800" i="0" spc="-75" dirty="0">
                <a:latin typeface="Times New Roman"/>
                <a:cs typeface="Times New Roman"/>
              </a:rPr>
              <a:t>Davranışlarını</a:t>
            </a:r>
            <a:r>
              <a:rPr sz="4800" i="0" dirty="0">
                <a:latin typeface="Times New Roman"/>
                <a:cs typeface="Times New Roman"/>
              </a:rPr>
              <a:t> </a:t>
            </a:r>
            <a:r>
              <a:rPr sz="4800" i="0" spc="-114" dirty="0">
                <a:latin typeface="Times New Roman"/>
                <a:cs typeface="Times New Roman"/>
              </a:rPr>
              <a:t>Görün</a:t>
            </a:r>
            <a:endParaRPr sz="48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92852" y="1053083"/>
            <a:ext cx="1871980" cy="2807335"/>
            <a:chOff x="5292852" y="1053083"/>
            <a:chExt cx="1871980" cy="2807335"/>
          </a:xfrm>
        </p:grpSpPr>
        <p:sp>
          <p:nvSpPr>
            <p:cNvPr id="5" name="object 5"/>
            <p:cNvSpPr/>
            <p:nvPr/>
          </p:nvSpPr>
          <p:spPr>
            <a:xfrm>
              <a:off x="5292852" y="1053083"/>
              <a:ext cx="1633727" cy="129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50992" y="2060447"/>
              <a:ext cx="1513332" cy="1799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95616" y="620268"/>
            <a:ext cx="1548383" cy="2663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9104" y="3717035"/>
            <a:ext cx="1530096" cy="1583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6108" y="4293108"/>
            <a:ext cx="1537715" cy="179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905000"/>
            <a:ext cx="791781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2712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25450" algn="l"/>
                <a:tab pos="426084" algn="l"/>
              </a:tabLst>
            </a:pPr>
            <a:r>
              <a:rPr sz="4800" b="1" spc="-105" dirty="0">
                <a:solidFill>
                  <a:srgbClr val="006633"/>
                </a:solidFill>
                <a:latin typeface="Times New Roman"/>
                <a:cs typeface="Times New Roman"/>
              </a:rPr>
              <a:t>Kurallarınızda </a:t>
            </a:r>
            <a:r>
              <a:rPr sz="4800" b="1" spc="-35" dirty="0">
                <a:solidFill>
                  <a:srgbClr val="006633"/>
                </a:solidFill>
                <a:latin typeface="Times New Roman"/>
                <a:cs typeface="Times New Roman"/>
              </a:rPr>
              <a:t>ve </a:t>
            </a:r>
            <a:r>
              <a:rPr sz="4800" b="1" spc="-20" dirty="0">
                <a:solidFill>
                  <a:srgbClr val="006633"/>
                </a:solidFill>
                <a:latin typeface="Times New Roman"/>
                <a:cs typeface="Times New Roman"/>
              </a:rPr>
              <a:t>ilişkilerinizde  </a:t>
            </a:r>
            <a:r>
              <a:rPr sz="4800" b="1" spc="-35" dirty="0" err="1">
                <a:solidFill>
                  <a:srgbClr val="006633"/>
                </a:solidFill>
                <a:latin typeface="Times New Roman"/>
                <a:cs typeface="Times New Roman"/>
              </a:rPr>
              <a:t>devamlılık</a:t>
            </a:r>
            <a:r>
              <a:rPr sz="4800" b="1" spc="-10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gösterin</a:t>
            </a:r>
            <a:r>
              <a:rPr lang="tr-TR" sz="4800" b="1" spc="-5" dirty="0" smtClean="0">
                <a:solidFill>
                  <a:srgbClr val="006633"/>
                </a:solidFill>
                <a:latin typeface="Times New Roman"/>
                <a:cs typeface="Times New Roman"/>
              </a:rPr>
              <a:t>.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905000"/>
            <a:ext cx="74072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40" dirty="0" err="1">
                <a:solidFill>
                  <a:srgbClr val="006633"/>
                </a:solidFill>
                <a:latin typeface="Times New Roman"/>
                <a:cs typeface="Times New Roman"/>
              </a:rPr>
              <a:t>Yaşamını</a:t>
            </a:r>
            <a:r>
              <a:rPr sz="4800" b="1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60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planlayın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8408" y="3933444"/>
            <a:ext cx="3182112" cy="194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203" y="1219200"/>
            <a:ext cx="75184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25450" algn="l"/>
                <a:tab pos="426084" algn="l"/>
              </a:tabLst>
            </a:pPr>
            <a:r>
              <a:rPr sz="4800" b="1" spc="-6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Birlikte</a:t>
            </a:r>
            <a:r>
              <a:rPr sz="4800" b="1" spc="-65" dirty="0" smtClean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20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olduğunuz</a:t>
            </a:r>
            <a:r>
              <a:rPr sz="4800" b="1" spc="20" dirty="0" smtClean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zamanı</a:t>
            </a:r>
            <a:r>
              <a:rPr sz="4800" b="1" spc="-5" dirty="0" smtClean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3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kaliteli</a:t>
            </a:r>
            <a:r>
              <a:rPr sz="4800" b="1" spc="-35" dirty="0" smtClean="0">
                <a:solidFill>
                  <a:srgbClr val="006633"/>
                </a:solidFill>
                <a:latin typeface="Times New Roman"/>
                <a:cs typeface="Times New Roman"/>
              </a:rPr>
              <a:t>  </a:t>
            </a:r>
            <a:r>
              <a:rPr sz="4800" b="1" spc="-20" dirty="0" smtClean="0">
                <a:solidFill>
                  <a:srgbClr val="006633"/>
                </a:solidFill>
                <a:latin typeface="Times New Roman"/>
                <a:cs typeface="Times New Roman"/>
              </a:rPr>
              <a:t>hale</a:t>
            </a:r>
            <a:r>
              <a:rPr sz="4800" b="1" spc="-10" dirty="0" smtClean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30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getirin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3048000"/>
            <a:ext cx="3200400" cy="2793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362200"/>
            <a:ext cx="791590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85" dirty="0" err="1">
                <a:solidFill>
                  <a:srgbClr val="006633"/>
                </a:solidFill>
                <a:latin typeface="Times New Roman"/>
                <a:cs typeface="Times New Roman"/>
              </a:rPr>
              <a:t>Sorumluluk</a:t>
            </a:r>
            <a:r>
              <a:rPr sz="4800" b="1" spc="30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10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verin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2438400"/>
            <a:ext cx="79762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100" dirty="0">
                <a:solidFill>
                  <a:srgbClr val="006633"/>
                </a:solidFill>
                <a:latin typeface="Times New Roman"/>
                <a:cs typeface="Times New Roman"/>
              </a:rPr>
              <a:t>Ahlaki </a:t>
            </a:r>
            <a:r>
              <a:rPr sz="4800" b="1" spc="-150" dirty="0" err="1">
                <a:solidFill>
                  <a:srgbClr val="006633"/>
                </a:solidFill>
                <a:latin typeface="Times New Roman"/>
                <a:cs typeface="Times New Roman"/>
              </a:rPr>
              <a:t>kuralları</a:t>
            </a:r>
            <a:r>
              <a:rPr sz="4800" b="1" spc="120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2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öğretin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737" y="1818658"/>
            <a:ext cx="723646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3677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25450" algn="l"/>
                <a:tab pos="426084" algn="l"/>
              </a:tabLst>
            </a:pPr>
            <a:r>
              <a:rPr sz="4800" b="1" spc="35" dirty="0">
                <a:solidFill>
                  <a:srgbClr val="006633"/>
                </a:solidFill>
                <a:latin typeface="Times New Roman"/>
                <a:cs typeface="Times New Roman"/>
              </a:rPr>
              <a:t>İlgi </a:t>
            </a:r>
            <a:r>
              <a:rPr sz="4800" b="1" spc="-35" dirty="0">
                <a:solidFill>
                  <a:srgbClr val="006633"/>
                </a:solidFill>
                <a:latin typeface="Times New Roman"/>
                <a:cs typeface="Times New Roman"/>
              </a:rPr>
              <a:t>ve </a:t>
            </a:r>
            <a:r>
              <a:rPr sz="4800" b="1" spc="40" dirty="0">
                <a:solidFill>
                  <a:srgbClr val="006633"/>
                </a:solidFill>
                <a:latin typeface="Times New Roman"/>
                <a:cs typeface="Times New Roman"/>
              </a:rPr>
              <a:t>sevgi</a:t>
            </a:r>
            <a:r>
              <a:rPr sz="4800" b="1" spc="-65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dirty="0" err="1">
                <a:solidFill>
                  <a:srgbClr val="006633"/>
                </a:solidFill>
                <a:latin typeface="Times New Roman"/>
                <a:cs typeface="Times New Roman"/>
              </a:rPr>
              <a:t>göstermekten</a:t>
            </a:r>
            <a:r>
              <a:rPr sz="4800" b="1" dirty="0">
                <a:solidFill>
                  <a:srgbClr val="006633"/>
                </a:solidFill>
                <a:latin typeface="Times New Roman"/>
                <a:cs typeface="Times New Roman"/>
              </a:rPr>
              <a:t>  </a:t>
            </a:r>
            <a:r>
              <a:rPr sz="4800" b="1" spc="-30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kaçınmayın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2156732"/>
            <a:ext cx="2519172" cy="18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62200"/>
            <a:ext cx="802259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65" dirty="0" err="1">
                <a:solidFill>
                  <a:srgbClr val="006633"/>
                </a:solidFill>
                <a:latin typeface="Times New Roman"/>
                <a:cs typeface="Times New Roman"/>
              </a:rPr>
              <a:t>Güven</a:t>
            </a:r>
            <a:r>
              <a:rPr sz="4800" b="1" spc="5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10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verin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3505" y="306451"/>
            <a:ext cx="64001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i="0" dirty="0">
                <a:solidFill>
                  <a:srgbClr val="FF0000"/>
                </a:solidFill>
                <a:latin typeface="Verdana"/>
                <a:cs typeface="Verdana"/>
              </a:rPr>
              <a:t>İLETİŞİM</a:t>
            </a:r>
            <a:r>
              <a:rPr sz="4200" i="0" spc="-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200" i="0" spc="-5" dirty="0">
                <a:solidFill>
                  <a:srgbClr val="FF0000"/>
                </a:solidFill>
                <a:latin typeface="Verdana"/>
                <a:cs typeface="Verdana"/>
              </a:rPr>
              <a:t>ENGELLERİ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83182"/>
            <a:ext cx="532955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5425" algn="l"/>
              </a:tabLst>
            </a:pP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EMRETME,</a:t>
            </a:r>
            <a:r>
              <a:rPr sz="1500" b="1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YÖNETME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1094105">
              <a:lnSpc>
                <a:spcPct val="99700"/>
              </a:lnSpc>
              <a:spcBef>
                <a:spcPts val="5"/>
              </a:spcBef>
              <a:buAutoNum type="arabicPeriod" startAt="2"/>
              <a:tabLst>
                <a:tab pos="224790" algn="l"/>
              </a:tabLst>
            </a:pP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1094105">
              <a:lnSpc>
                <a:spcPct val="99700"/>
              </a:lnSpc>
              <a:spcBef>
                <a:spcPts val="5"/>
              </a:spcBef>
              <a:buAutoNum type="arabicPeriod" startAt="2"/>
              <a:tabLst>
                <a:tab pos="224790" algn="l"/>
              </a:tabLst>
            </a:pPr>
            <a:r>
              <a:rPr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UYARMA</a:t>
            </a: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TEHDİT ETME (GÖZDAĞI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VERME) </a:t>
            </a:r>
            <a:endParaRPr lang="tr-TR" sz="1500" b="1" spc="-5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1094105">
              <a:lnSpc>
                <a:spcPct val="99700"/>
              </a:lnSpc>
              <a:spcBef>
                <a:spcPts val="5"/>
              </a:spcBef>
              <a:tabLst>
                <a:tab pos="224790" algn="l"/>
              </a:tabLst>
            </a:pPr>
            <a:endParaRPr lang="tr-TR" sz="1500" b="1" spc="-5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1094105">
              <a:lnSpc>
                <a:spcPct val="99700"/>
              </a:lnSpc>
              <a:spcBef>
                <a:spcPts val="5"/>
              </a:spcBef>
              <a:tabLst>
                <a:tab pos="224790" algn="l"/>
              </a:tabLst>
            </a:pPr>
            <a:r>
              <a:rPr sz="15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3.AHLAK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DERSİ</a:t>
            </a:r>
            <a:r>
              <a:rPr sz="1500" b="1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VERME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buSzPct val="93333"/>
              <a:buAutoNum type="arabicPeriod" startAt="4"/>
              <a:tabLst>
                <a:tab pos="156845" algn="l"/>
              </a:tabLst>
            </a:pP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buSzPct val="93333"/>
              <a:buAutoNum type="arabicPeriod" startAt="4"/>
              <a:tabLst>
                <a:tab pos="156845" algn="l"/>
              </a:tabLst>
            </a:pPr>
            <a:r>
              <a:rPr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NUTUK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ÇEKME,</a:t>
            </a:r>
            <a:r>
              <a:rPr sz="1500" b="1" spc="1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ÖĞRETME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spcBef>
                <a:spcPts val="5"/>
              </a:spcBef>
              <a:buSzPct val="93333"/>
              <a:buAutoNum type="arabicPeriod" startAt="5"/>
              <a:tabLst>
                <a:tab pos="156845" algn="l"/>
              </a:tabLst>
            </a:pPr>
            <a:endParaRPr lang="tr-TR" sz="1500" b="1" spc="-5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spcBef>
                <a:spcPts val="5"/>
              </a:spcBef>
              <a:buSzPct val="93333"/>
              <a:buAutoNum type="arabicPeriod" startAt="5"/>
              <a:tabLst>
                <a:tab pos="156845" algn="l"/>
              </a:tabLst>
            </a:pPr>
            <a:r>
              <a:rPr sz="1500" b="1" spc="-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YARGILAMA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ELEŞTİRME,</a:t>
            </a:r>
            <a:r>
              <a:rPr sz="1500" b="1" spc="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SUÇLAMA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buSzPct val="93333"/>
              <a:buAutoNum type="arabicPeriod" startAt="6"/>
              <a:tabLst>
                <a:tab pos="156845" algn="l"/>
              </a:tabLst>
            </a:pP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AD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TAKMA, ALAY</a:t>
            </a:r>
            <a:r>
              <a:rPr sz="1500" b="1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ETME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buSzPct val="93333"/>
              <a:buAutoNum type="arabicPeriod" startAt="7"/>
              <a:tabLst>
                <a:tab pos="156845" algn="l"/>
              </a:tabLst>
            </a:pPr>
            <a:endParaRPr lang="tr-TR" sz="1500" b="1" spc="-1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56210" indent="-144145">
              <a:lnSpc>
                <a:spcPct val="100000"/>
              </a:lnSpc>
              <a:buSzPct val="93333"/>
              <a:buAutoNum type="arabicPeriod" startAt="7"/>
              <a:tabLst>
                <a:tab pos="156845" algn="l"/>
              </a:tabLst>
            </a:pPr>
            <a:r>
              <a:rPr sz="1500" b="1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YORUMLAMA</a:t>
            </a:r>
            <a:r>
              <a:rPr sz="15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, ANALİZ</a:t>
            </a:r>
            <a:r>
              <a:rPr sz="1500" b="1" spc="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ETME</a:t>
            </a:r>
            <a:endParaRPr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buSzPct val="93333"/>
              <a:tabLst>
                <a:tab pos="156845" algn="l"/>
              </a:tabLst>
            </a:pPr>
            <a:endParaRPr lang="tr-TR" sz="1500" b="1" spc="-5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38" y="2057400"/>
            <a:ext cx="23288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817" y="1676400"/>
            <a:ext cx="79825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100" dirty="0">
                <a:solidFill>
                  <a:srgbClr val="006633"/>
                </a:solidFill>
                <a:latin typeface="Times New Roman"/>
                <a:cs typeface="Times New Roman"/>
              </a:rPr>
              <a:t>Meraklı </a:t>
            </a:r>
            <a:r>
              <a:rPr sz="4800" b="1" spc="10" dirty="0">
                <a:solidFill>
                  <a:srgbClr val="006633"/>
                </a:solidFill>
                <a:latin typeface="Times New Roman"/>
                <a:cs typeface="Times New Roman"/>
              </a:rPr>
              <a:t>olmasını </a:t>
            </a:r>
            <a:r>
              <a:rPr sz="4800" b="1" spc="-25" dirty="0" err="1">
                <a:solidFill>
                  <a:srgbClr val="006633"/>
                </a:solidFill>
                <a:latin typeface="Times New Roman"/>
                <a:cs typeface="Times New Roman"/>
              </a:rPr>
              <a:t>teşvik</a:t>
            </a:r>
            <a:r>
              <a:rPr sz="4800" b="1" spc="130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20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edin</a:t>
            </a:r>
            <a:endParaRPr sz="48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204" y="3304527"/>
            <a:ext cx="7877809" cy="1911350"/>
            <a:chOff x="733044" y="4831079"/>
            <a:chExt cx="7877809" cy="1911350"/>
          </a:xfrm>
        </p:grpSpPr>
        <p:sp>
          <p:nvSpPr>
            <p:cNvPr id="4" name="object 4"/>
            <p:cNvSpPr/>
            <p:nvPr/>
          </p:nvSpPr>
          <p:spPr>
            <a:xfrm>
              <a:off x="733044" y="4831079"/>
              <a:ext cx="1728216" cy="129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59879" y="5157214"/>
              <a:ext cx="1950720" cy="15849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1828800"/>
            <a:ext cx="62674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0" spc="10" dirty="0">
                <a:latin typeface="Times New Roman"/>
                <a:cs typeface="Times New Roman"/>
              </a:rPr>
              <a:t>Çocuğunuzun </a:t>
            </a:r>
            <a:r>
              <a:rPr sz="4800" i="0" spc="-35" dirty="0">
                <a:latin typeface="Times New Roman"/>
                <a:cs typeface="Times New Roman"/>
              </a:rPr>
              <a:t>esiri</a:t>
            </a:r>
            <a:r>
              <a:rPr sz="4800" i="0" spc="-5" dirty="0">
                <a:latin typeface="Times New Roman"/>
                <a:cs typeface="Times New Roman"/>
              </a:rPr>
              <a:t> </a:t>
            </a:r>
            <a:r>
              <a:rPr sz="4800" i="0" spc="-25" dirty="0">
                <a:latin typeface="Times New Roman"/>
                <a:cs typeface="Times New Roman"/>
              </a:rPr>
              <a:t>olmayın</a:t>
            </a:r>
            <a:endParaRPr sz="4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506" y="1295400"/>
            <a:ext cx="78117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indent="-456565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467995" algn="l"/>
                <a:tab pos="469265" algn="l"/>
              </a:tabLst>
            </a:pPr>
            <a:r>
              <a:rPr sz="4800" b="1" spc="-20" dirty="0">
                <a:solidFill>
                  <a:srgbClr val="006633"/>
                </a:solidFill>
                <a:latin typeface="Times New Roman"/>
                <a:cs typeface="Times New Roman"/>
              </a:rPr>
              <a:t>Kendinize </a:t>
            </a:r>
            <a:r>
              <a:rPr sz="4800" b="1" spc="-15" dirty="0" err="1">
                <a:solidFill>
                  <a:srgbClr val="006633"/>
                </a:solidFill>
                <a:latin typeface="Times New Roman"/>
                <a:cs typeface="Times New Roman"/>
              </a:rPr>
              <a:t>değer</a:t>
            </a:r>
            <a:r>
              <a:rPr sz="4800" b="1" spc="85" dirty="0">
                <a:solidFill>
                  <a:srgbClr val="006633"/>
                </a:solidFill>
                <a:latin typeface="Times New Roman"/>
                <a:cs typeface="Times New Roman"/>
              </a:rPr>
              <a:t> </a:t>
            </a:r>
            <a:r>
              <a:rPr sz="4800" b="1" spc="-105" dirty="0" err="1" smtClean="0">
                <a:solidFill>
                  <a:srgbClr val="006633"/>
                </a:solidFill>
                <a:latin typeface="Times New Roman"/>
                <a:cs typeface="Times New Roman"/>
              </a:rPr>
              <a:t>verin</a:t>
            </a:r>
            <a:endParaRPr sz="4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2819400"/>
            <a:ext cx="2334767" cy="208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8541" y="678002"/>
            <a:ext cx="65957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1625" marR="5080" indent="-1559560">
              <a:lnSpc>
                <a:spcPct val="100000"/>
              </a:lnSpc>
              <a:spcBef>
                <a:spcPts val="100"/>
              </a:spcBef>
            </a:pPr>
            <a:r>
              <a:rPr sz="7200" i="0" spc="5" dirty="0">
                <a:latin typeface="Comic Sans MS"/>
                <a:cs typeface="Comic Sans MS"/>
              </a:rPr>
              <a:t>ÇOCUKLAR</a:t>
            </a:r>
            <a:r>
              <a:rPr sz="7200" i="0" spc="-85" dirty="0">
                <a:latin typeface="Comic Sans MS"/>
                <a:cs typeface="Comic Sans MS"/>
              </a:rPr>
              <a:t> </a:t>
            </a:r>
            <a:r>
              <a:rPr sz="7200" i="0" dirty="0">
                <a:latin typeface="Comic Sans MS"/>
                <a:cs typeface="Comic Sans MS"/>
              </a:rPr>
              <a:t>NE  </a:t>
            </a:r>
            <a:r>
              <a:rPr sz="7200" i="0" spc="-5" dirty="0">
                <a:latin typeface="Comic Sans MS"/>
                <a:cs typeface="Comic Sans MS"/>
              </a:rPr>
              <a:t>İSTER?</a:t>
            </a:r>
            <a:endParaRPr sz="7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9235" y="2903220"/>
            <a:ext cx="4390644" cy="3098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6868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i="0" spc="-75" dirty="0" smtClean="0"/>
              <a:t>1-</a:t>
            </a:r>
            <a:r>
              <a:rPr lang="tr-TR" sz="3000" i="0" spc="-75" dirty="0" smtClean="0"/>
              <a:t> </a:t>
            </a:r>
            <a:r>
              <a:rPr sz="3000" i="0" spc="-75" dirty="0" err="1" smtClean="0"/>
              <a:t>Sevgi</a:t>
            </a:r>
            <a:r>
              <a:rPr sz="3000" i="0" spc="-80" dirty="0" smtClean="0"/>
              <a:t> </a:t>
            </a:r>
            <a:r>
              <a:rPr lang="tr-TR" sz="3000" i="0" spc="-55" dirty="0" err="1"/>
              <a:t>i</a:t>
            </a:r>
            <a:r>
              <a:rPr sz="3000" i="0" spc="-55" dirty="0" err="1" smtClean="0"/>
              <a:t>ster</a:t>
            </a:r>
            <a:r>
              <a:rPr lang="tr-TR" sz="3000" i="0" spc="-55" dirty="0" smtClean="0"/>
              <a:t/>
            </a:r>
            <a:br>
              <a:rPr lang="tr-TR" sz="3000" i="0" spc="-55" dirty="0" smtClean="0"/>
            </a:br>
            <a:r>
              <a:rPr lang="tr-TR" sz="3000" i="0" spc="-55" dirty="0" smtClean="0"/>
              <a:t>2- Eşitlik ister</a:t>
            </a:r>
            <a:br>
              <a:rPr lang="tr-TR" sz="3000" i="0" spc="-55" dirty="0" smtClean="0"/>
            </a:br>
            <a:r>
              <a:rPr lang="tr-TR" sz="3000" i="0" spc="-55" dirty="0" smtClean="0"/>
              <a:t>3- Cevap ister</a:t>
            </a:r>
            <a:br>
              <a:rPr lang="tr-TR" sz="3000" i="0" spc="-55" dirty="0" smtClean="0"/>
            </a:br>
            <a:r>
              <a:rPr lang="tr-TR" sz="3000" i="0" spc="-55" dirty="0" smtClean="0"/>
              <a:t>4- Kabul görmek ister</a:t>
            </a:r>
            <a:br>
              <a:rPr lang="tr-TR" sz="3000" i="0" spc="-55" dirty="0" smtClean="0"/>
            </a:br>
            <a:r>
              <a:rPr lang="tr-TR" sz="3000" i="0" spc="-55" dirty="0" smtClean="0"/>
              <a:t>5- Anlayış ister</a:t>
            </a:r>
            <a:br>
              <a:rPr lang="tr-TR" sz="3000" i="0" spc="-55" dirty="0" smtClean="0"/>
            </a:br>
            <a:r>
              <a:rPr lang="tr-TR" sz="3000" i="0" spc="-55" dirty="0" smtClean="0"/>
              <a:t>6- Önemsenmek ister</a:t>
            </a:r>
            <a:br>
              <a:rPr lang="tr-TR" sz="3000" i="0" spc="-55" dirty="0" smtClean="0"/>
            </a:br>
            <a:r>
              <a:rPr lang="tr-TR" sz="3000" i="0" spc="-55" dirty="0" smtClean="0"/>
              <a:t>7- Destek ister</a:t>
            </a:r>
            <a:br>
              <a:rPr lang="tr-TR" sz="3000" i="0" spc="-55" dirty="0" smtClean="0"/>
            </a:br>
            <a:r>
              <a:rPr lang="tr-TR" sz="3000" i="0" spc="-55" dirty="0" smtClean="0"/>
              <a:t>8- Tutarlılık ister</a:t>
            </a:r>
            <a:endParaRPr sz="3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282" y="963929"/>
            <a:ext cx="5380355" cy="20561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796925" algn="r">
              <a:lnSpc>
                <a:spcPts val="3890"/>
              </a:lnSpc>
              <a:spcBef>
                <a:spcPts val="585"/>
              </a:spcBef>
            </a:pPr>
            <a:r>
              <a:rPr sz="3600" b="0" i="0" spc="-5" dirty="0">
                <a:solidFill>
                  <a:srgbClr val="336600"/>
                </a:solidFill>
                <a:latin typeface="Comic Sans MS"/>
                <a:cs typeface="Comic Sans MS"/>
              </a:rPr>
              <a:t>Bir</a:t>
            </a:r>
            <a:r>
              <a:rPr sz="3600" b="0" i="0" spc="-45" dirty="0">
                <a:solidFill>
                  <a:srgbClr val="336600"/>
                </a:solidFill>
                <a:latin typeface="Comic Sans MS"/>
                <a:cs typeface="Comic Sans MS"/>
              </a:rPr>
              <a:t> </a:t>
            </a:r>
            <a:r>
              <a:rPr sz="3600" b="0" i="0" dirty="0">
                <a:solidFill>
                  <a:srgbClr val="336600"/>
                </a:solidFill>
                <a:latin typeface="Comic Sans MS"/>
                <a:cs typeface="Comic Sans MS"/>
              </a:rPr>
              <a:t>elmanın</a:t>
            </a:r>
            <a:r>
              <a:rPr sz="3600" b="0" i="0" spc="-25" dirty="0">
                <a:solidFill>
                  <a:srgbClr val="336600"/>
                </a:solidFill>
                <a:latin typeface="Comic Sans MS"/>
                <a:cs typeface="Comic Sans MS"/>
              </a:rPr>
              <a:t> </a:t>
            </a:r>
            <a:r>
              <a:rPr sz="3600" b="0" i="0" spc="-5" dirty="0">
                <a:solidFill>
                  <a:srgbClr val="336600"/>
                </a:solidFill>
                <a:latin typeface="Comic Sans MS"/>
                <a:cs typeface="Comic Sans MS"/>
              </a:rPr>
              <a:t>yüreğinde  gizlenen tohum,</a:t>
            </a:r>
            <a:r>
              <a:rPr sz="3600" b="0" i="0" spc="-35" dirty="0">
                <a:solidFill>
                  <a:srgbClr val="336600"/>
                </a:solidFill>
                <a:latin typeface="Comic Sans MS"/>
                <a:cs typeface="Comic Sans MS"/>
              </a:rPr>
              <a:t> </a:t>
            </a:r>
            <a:r>
              <a:rPr sz="3600" b="0" i="0" dirty="0">
                <a:solidFill>
                  <a:srgbClr val="336600"/>
                </a:solidFill>
                <a:latin typeface="Comic Sans MS"/>
                <a:cs typeface="Comic Sans MS"/>
              </a:rPr>
              <a:t>görülmez  </a:t>
            </a:r>
            <a:r>
              <a:rPr sz="3600" b="0" i="0" spc="-5" dirty="0">
                <a:solidFill>
                  <a:srgbClr val="336600"/>
                </a:solidFill>
                <a:latin typeface="Comic Sans MS"/>
                <a:cs typeface="Comic Sans MS"/>
              </a:rPr>
              <a:t>bir </a:t>
            </a:r>
            <a:r>
              <a:rPr sz="3600" b="0" i="0" dirty="0">
                <a:solidFill>
                  <a:srgbClr val="336600"/>
                </a:solidFill>
                <a:latin typeface="Comic Sans MS"/>
                <a:cs typeface="Comic Sans MS"/>
              </a:rPr>
              <a:t>elma</a:t>
            </a:r>
            <a:r>
              <a:rPr sz="3600" b="0" i="0" spc="-95" dirty="0">
                <a:solidFill>
                  <a:srgbClr val="336600"/>
                </a:solidFill>
                <a:latin typeface="Comic Sans MS"/>
                <a:cs typeface="Comic Sans MS"/>
              </a:rPr>
              <a:t> </a:t>
            </a:r>
            <a:r>
              <a:rPr sz="3600" b="0" i="0" spc="-5" dirty="0">
                <a:solidFill>
                  <a:srgbClr val="336600"/>
                </a:solidFill>
                <a:latin typeface="Comic Sans MS"/>
                <a:cs typeface="Comic Sans MS"/>
              </a:rPr>
              <a:t>bahçesidir.</a:t>
            </a:r>
            <a:endParaRPr sz="3600">
              <a:latin typeface="Comic Sans MS"/>
              <a:cs typeface="Comic Sans MS"/>
            </a:endParaRPr>
          </a:p>
          <a:p>
            <a:pPr marR="10160" algn="r">
              <a:lnSpc>
                <a:spcPts val="3829"/>
              </a:lnSpc>
            </a:pPr>
            <a:r>
              <a:rPr sz="3600" b="0" i="0" spc="-5" dirty="0">
                <a:solidFill>
                  <a:srgbClr val="336600"/>
                </a:solidFill>
                <a:latin typeface="Comic Sans MS"/>
                <a:cs typeface="Comic Sans MS"/>
              </a:rPr>
              <a:t>Ama bu tohum bir</a:t>
            </a:r>
            <a:r>
              <a:rPr sz="3600" b="0" i="0" spc="-80" dirty="0">
                <a:solidFill>
                  <a:srgbClr val="336600"/>
                </a:solidFill>
                <a:latin typeface="Comic Sans MS"/>
                <a:cs typeface="Comic Sans MS"/>
              </a:rPr>
              <a:t> </a:t>
            </a:r>
            <a:r>
              <a:rPr sz="3600" b="0" i="0" dirty="0">
                <a:solidFill>
                  <a:srgbClr val="336600"/>
                </a:solidFill>
                <a:latin typeface="Comic Sans MS"/>
                <a:cs typeface="Comic Sans MS"/>
              </a:rPr>
              <a:t>kayaya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105"/>
              </a:lnSpc>
              <a:spcBef>
                <a:spcPts val="100"/>
              </a:spcBef>
            </a:pPr>
            <a:r>
              <a:rPr spc="-5" dirty="0"/>
              <a:t>rast </a:t>
            </a:r>
            <a:r>
              <a:rPr dirty="0"/>
              <a:t>gelirse </a:t>
            </a:r>
            <a:r>
              <a:rPr spc="-5" dirty="0"/>
              <a:t>ondan </a:t>
            </a:r>
            <a:r>
              <a:rPr dirty="0"/>
              <a:t>hiçbir</a:t>
            </a:r>
            <a:r>
              <a:rPr spc="-45" dirty="0"/>
              <a:t> </a:t>
            </a:r>
            <a:r>
              <a:rPr dirty="0"/>
              <a:t>şey</a:t>
            </a:r>
          </a:p>
          <a:p>
            <a:pPr marR="12700" algn="r">
              <a:lnSpc>
                <a:spcPts val="4105"/>
              </a:lnSpc>
            </a:pPr>
            <a:r>
              <a:rPr dirty="0"/>
              <a:t>çıkmaz.</a:t>
            </a:r>
          </a:p>
          <a:p>
            <a:pPr marL="3724275">
              <a:lnSpc>
                <a:spcPct val="100000"/>
              </a:lnSpc>
              <a:spcBef>
                <a:spcPts val="3645"/>
              </a:spcBef>
            </a:pPr>
            <a:r>
              <a:rPr sz="2500" spc="-5" dirty="0"/>
              <a:t>HALİL</a:t>
            </a:r>
            <a:r>
              <a:rPr sz="2500" spc="-85" dirty="0"/>
              <a:t> </a:t>
            </a:r>
            <a:r>
              <a:rPr sz="2500" spc="-5" dirty="0"/>
              <a:t>CİBRAN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2994317" y="4388077"/>
            <a:ext cx="1433588" cy="2079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0154"/>
            <a:ext cx="49307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OKUMANIZI </a:t>
            </a:r>
            <a:r>
              <a:rPr spc="-25" dirty="0"/>
              <a:t>TAVSİYE</a:t>
            </a:r>
            <a:r>
              <a:rPr spc="-80" dirty="0"/>
              <a:t> </a:t>
            </a:r>
            <a:r>
              <a:rPr spc="-5" dirty="0"/>
              <a:t>EDERİM…</a:t>
            </a:r>
          </a:p>
        </p:txBody>
      </p:sp>
      <p:sp>
        <p:nvSpPr>
          <p:cNvPr id="3" name="object 3"/>
          <p:cNvSpPr/>
          <p:nvPr/>
        </p:nvSpPr>
        <p:spPr>
          <a:xfrm>
            <a:off x="900683" y="1380744"/>
            <a:ext cx="2570988" cy="3800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67555" y="1380744"/>
            <a:ext cx="2570988" cy="3800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488061"/>
            <a:ext cx="7881620" cy="4827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71750" marR="5080" indent="-2106930">
              <a:lnSpc>
                <a:spcPct val="100299"/>
              </a:lnSpc>
              <a:spcBef>
                <a:spcPts val="90"/>
              </a:spcBef>
            </a:pP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İletişim Engellerinin Çocuk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Üzerindeki  </a:t>
            </a:r>
            <a:r>
              <a:rPr sz="3200" b="1" spc="-5" dirty="0">
                <a:solidFill>
                  <a:srgbClr val="FF0000"/>
                </a:solidFill>
                <a:latin typeface="Comic Sans MS"/>
                <a:cs typeface="Comic Sans MS"/>
              </a:rPr>
              <a:t>Olumsuz</a:t>
            </a:r>
            <a:r>
              <a:rPr sz="3200" b="1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omic Sans MS"/>
                <a:cs typeface="Comic Sans MS"/>
              </a:rPr>
              <a:t>Etkileri</a:t>
            </a:r>
            <a:endParaRPr sz="3200">
              <a:latin typeface="Comic Sans MS"/>
              <a:cs typeface="Comic Sans MS"/>
            </a:endParaRPr>
          </a:p>
          <a:p>
            <a:pPr marL="12700" marR="2032635">
              <a:lnSpc>
                <a:spcPct val="100000"/>
              </a:lnSpc>
              <a:spcBef>
                <a:spcPts val="3229"/>
              </a:spcBef>
              <a:buAutoNum type="arabicPlain"/>
              <a:tabLst>
                <a:tab pos="598170" algn="l"/>
              </a:tabLst>
            </a:pP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Korku,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kaygı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ya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da direnç  oluşturabilir.</a:t>
            </a:r>
            <a:endParaRPr sz="3200">
              <a:latin typeface="Verdana"/>
              <a:cs typeface="Verdana"/>
            </a:endParaRPr>
          </a:p>
          <a:p>
            <a:pPr marL="12700" marR="346075">
              <a:lnSpc>
                <a:spcPct val="100000"/>
              </a:lnSpc>
              <a:buAutoNum type="arabicPlain"/>
              <a:tabLst>
                <a:tab pos="598170" algn="l"/>
              </a:tabLst>
            </a:pP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İsyankâr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davranışlara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yol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açabilir. 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3- Anne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babaya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karşı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düşmanca  duygular beslemesine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yol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 açabilir.</a:t>
            </a:r>
            <a:endParaRPr sz="3200">
              <a:latin typeface="Verdana"/>
              <a:cs typeface="Verdana"/>
            </a:endParaRPr>
          </a:p>
          <a:p>
            <a:pPr marL="12700" marR="79629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4- Çocukta anlaşılamama</a:t>
            </a:r>
            <a:r>
              <a:rPr sz="3200" spc="-80" dirty="0">
                <a:solidFill>
                  <a:srgbClr val="996600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996600"/>
                </a:solidFill>
                <a:latin typeface="Verdana"/>
                <a:cs typeface="Verdana"/>
              </a:rPr>
              <a:t>duygusu  </a:t>
            </a:r>
            <a:r>
              <a:rPr sz="3200" dirty="0">
                <a:solidFill>
                  <a:srgbClr val="996600"/>
                </a:solidFill>
                <a:latin typeface="Verdana"/>
                <a:cs typeface="Verdana"/>
              </a:rPr>
              <a:t>oluşabilir.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346405"/>
            <a:ext cx="6992620" cy="224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 marR="486409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5- Kendisini savunmasına yol açabilir.  6- Çocukta kendi sorunlarını</a:t>
            </a:r>
            <a:r>
              <a:rPr sz="2900" spc="-160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çözmede</a:t>
            </a:r>
            <a:endParaRPr sz="2900">
              <a:latin typeface="Comic Sans MS"/>
              <a:cs typeface="Comic Sans MS"/>
            </a:endParaRPr>
          </a:p>
          <a:p>
            <a:pPr marL="121920" marR="126364" indent="-109855">
              <a:lnSpc>
                <a:spcPct val="100000"/>
              </a:lnSpc>
            </a:pP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yetersiz </a:t>
            </a:r>
            <a:r>
              <a:rPr sz="2900" spc="-5" dirty="0">
                <a:solidFill>
                  <a:srgbClr val="996600"/>
                </a:solidFill>
                <a:latin typeface="Comic Sans MS"/>
                <a:cs typeface="Comic Sans MS"/>
              </a:rPr>
              <a:t>olduğu </a:t>
            </a: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düşüncesine yol</a:t>
            </a:r>
            <a:r>
              <a:rPr sz="2900" spc="-110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açabilir.  7- </a:t>
            </a:r>
            <a:r>
              <a:rPr sz="2900" spc="-5" dirty="0">
                <a:solidFill>
                  <a:srgbClr val="996600"/>
                </a:solidFill>
                <a:latin typeface="Comic Sans MS"/>
                <a:cs typeface="Comic Sans MS"/>
              </a:rPr>
              <a:t>Bağımlılık</a:t>
            </a:r>
            <a:r>
              <a:rPr sz="2900" spc="-35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yaratabilir.</a:t>
            </a:r>
            <a:endParaRPr sz="2900">
              <a:latin typeface="Comic Sans MS"/>
              <a:cs typeface="Comic Sans MS"/>
            </a:endParaRPr>
          </a:p>
          <a:p>
            <a:pPr marL="121920">
              <a:lnSpc>
                <a:spcPct val="100000"/>
              </a:lnSpc>
              <a:spcBef>
                <a:spcPts val="30"/>
              </a:spcBef>
            </a:pPr>
            <a:r>
              <a:rPr sz="2900" dirty="0">
                <a:solidFill>
                  <a:srgbClr val="996600"/>
                </a:solidFill>
                <a:latin typeface="Comic Sans MS"/>
                <a:cs typeface="Comic Sans MS"/>
              </a:rPr>
              <a:t>8- </a:t>
            </a:r>
            <a:r>
              <a:rPr sz="2900" spc="-5" dirty="0">
                <a:solidFill>
                  <a:srgbClr val="996600"/>
                </a:solidFill>
                <a:latin typeface="Comic Sans MS"/>
                <a:cs typeface="Comic Sans MS"/>
              </a:rPr>
              <a:t>Kendisine güvenilmediğini</a:t>
            </a:r>
            <a:r>
              <a:rPr sz="2900" spc="-60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2900" spc="-5" dirty="0">
                <a:solidFill>
                  <a:srgbClr val="996600"/>
                </a:solidFill>
                <a:latin typeface="Comic Sans MS"/>
                <a:cs typeface="Comic Sans MS"/>
              </a:rPr>
              <a:t>düşünebilir.</a:t>
            </a:r>
            <a:endParaRPr sz="29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0527" y="3284220"/>
            <a:ext cx="4489704" cy="264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1064513"/>
            <a:ext cx="73367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7230" marR="5080" indent="-685165">
              <a:lnSpc>
                <a:spcPct val="100000"/>
              </a:lnSpc>
              <a:spcBef>
                <a:spcPts val="105"/>
              </a:spcBef>
            </a:pPr>
            <a:r>
              <a:rPr sz="3200" i="0" spc="-5" dirty="0">
                <a:solidFill>
                  <a:srgbClr val="FF0000"/>
                </a:solidFill>
                <a:latin typeface="Comic Sans MS"/>
                <a:cs typeface="Comic Sans MS"/>
              </a:rPr>
              <a:t>ANNE BABA- </a:t>
            </a:r>
            <a:r>
              <a:rPr sz="3200" i="0" dirty="0">
                <a:solidFill>
                  <a:srgbClr val="FF0000"/>
                </a:solidFill>
                <a:latin typeface="Comic Sans MS"/>
                <a:cs typeface="Comic Sans MS"/>
              </a:rPr>
              <a:t>ÇOCUK </a:t>
            </a:r>
            <a:r>
              <a:rPr sz="3200" i="0" spc="-5" dirty="0">
                <a:solidFill>
                  <a:srgbClr val="FF0000"/>
                </a:solidFill>
                <a:latin typeface="Comic Sans MS"/>
                <a:cs typeface="Comic Sans MS"/>
              </a:rPr>
              <a:t>İLETİŞİMİNİ  </a:t>
            </a:r>
            <a:r>
              <a:rPr sz="3200" i="0" dirty="0">
                <a:solidFill>
                  <a:srgbClr val="FF0000"/>
                </a:solidFill>
                <a:latin typeface="Comic Sans MS"/>
                <a:cs typeface="Comic Sans MS"/>
              </a:rPr>
              <a:t>KOLAYLAŞTIRAN</a:t>
            </a:r>
            <a:r>
              <a:rPr sz="3200" i="0" spc="-4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200" i="0" dirty="0">
                <a:solidFill>
                  <a:srgbClr val="FF0000"/>
                </a:solidFill>
                <a:latin typeface="Comic Sans MS"/>
                <a:cs typeface="Comic Sans MS"/>
              </a:rPr>
              <a:t>ETMENLER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5967" y="2558795"/>
            <a:ext cx="3876040" cy="2221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520065" indent="-508000">
              <a:lnSpc>
                <a:spcPct val="100000"/>
              </a:lnSpc>
              <a:spcBef>
                <a:spcPts val="819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520065" algn="l"/>
                <a:tab pos="520700" algn="l"/>
              </a:tabLst>
            </a:pP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Kabul</a:t>
            </a:r>
            <a:endParaRPr sz="3000">
              <a:latin typeface="Comic Sans MS"/>
              <a:cs typeface="Comic Sans MS"/>
            </a:endParaRPr>
          </a:p>
          <a:p>
            <a:pPr marL="520065" indent="-508000">
              <a:lnSpc>
                <a:spcPct val="100000"/>
              </a:lnSpc>
              <a:spcBef>
                <a:spcPts val="725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520065" algn="l"/>
                <a:tab pos="520700" algn="l"/>
              </a:tabLst>
            </a:pP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Empati</a:t>
            </a:r>
            <a:endParaRPr sz="3000">
              <a:latin typeface="Comic Sans MS"/>
              <a:cs typeface="Comic Sans MS"/>
            </a:endParaRPr>
          </a:p>
          <a:p>
            <a:pPr marL="520065" indent="-5080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520065" algn="l"/>
                <a:tab pos="520700" algn="l"/>
              </a:tabLst>
            </a:pP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Etkin</a:t>
            </a:r>
            <a:r>
              <a:rPr sz="3000" b="1" spc="-25" dirty="0">
                <a:solidFill>
                  <a:srgbClr val="996600"/>
                </a:solidFill>
                <a:latin typeface="Comic Sans MS"/>
                <a:cs typeface="Comic Sans MS"/>
              </a:rPr>
              <a:t> </a:t>
            </a:r>
            <a:r>
              <a:rPr sz="3000" b="1" spc="-5" dirty="0">
                <a:solidFill>
                  <a:srgbClr val="996600"/>
                </a:solidFill>
                <a:latin typeface="Comic Sans MS"/>
                <a:cs typeface="Comic Sans MS"/>
              </a:rPr>
              <a:t>Dinlemek</a:t>
            </a:r>
            <a:endParaRPr sz="3000">
              <a:latin typeface="Comic Sans MS"/>
              <a:cs typeface="Comic Sans MS"/>
            </a:endParaRPr>
          </a:p>
          <a:p>
            <a:pPr marL="520065" indent="-508000">
              <a:lnSpc>
                <a:spcPct val="100000"/>
              </a:lnSpc>
              <a:spcBef>
                <a:spcPts val="720"/>
              </a:spcBef>
              <a:buClr>
                <a:srgbClr val="CC9900"/>
              </a:buClr>
              <a:buSzPct val="65000"/>
              <a:buFont typeface="Wingdings"/>
              <a:buChar char=""/>
              <a:tabLst>
                <a:tab pos="520065" algn="l"/>
                <a:tab pos="520700" algn="l"/>
                <a:tab pos="1361440" algn="l"/>
                <a:tab pos="3270885" algn="l"/>
              </a:tabLst>
            </a:pPr>
            <a:r>
              <a:rPr sz="3000" b="1" spc="-5" dirty="0">
                <a:solidFill>
                  <a:srgbClr val="996600"/>
                </a:solidFill>
                <a:latin typeface="Comic Sans MS"/>
                <a:cs typeface="Comic Sans MS"/>
              </a:rPr>
              <a:t>Se</a:t>
            </a: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n	</a:t>
            </a:r>
            <a:r>
              <a:rPr sz="3000" b="1" spc="-15" dirty="0">
                <a:solidFill>
                  <a:srgbClr val="996600"/>
                </a:solidFill>
                <a:latin typeface="Comic Sans MS"/>
                <a:cs typeface="Comic Sans MS"/>
              </a:rPr>
              <a:t>D</a:t>
            </a:r>
            <a:r>
              <a:rPr sz="3000" b="1" spc="-5" dirty="0">
                <a:solidFill>
                  <a:srgbClr val="996600"/>
                </a:solidFill>
                <a:latin typeface="Comic Sans MS"/>
                <a:cs typeface="Comic Sans MS"/>
              </a:rPr>
              <a:t>il</a:t>
            </a: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i – </a:t>
            </a:r>
            <a:r>
              <a:rPr sz="3000" b="1" spc="-5" dirty="0">
                <a:solidFill>
                  <a:srgbClr val="996600"/>
                </a:solidFill>
                <a:latin typeface="Comic Sans MS"/>
                <a:cs typeface="Comic Sans MS"/>
              </a:rPr>
              <a:t>Be</a:t>
            </a: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n	Di</a:t>
            </a:r>
            <a:r>
              <a:rPr sz="3000" b="1" spc="-15" dirty="0">
                <a:solidFill>
                  <a:srgbClr val="996600"/>
                </a:solidFill>
                <a:latin typeface="Comic Sans MS"/>
                <a:cs typeface="Comic Sans MS"/>
              </a:rPr>
              <a:t>l</a:t>
            </a:r>
            <a:r>
              <a:rPr sz="3000" b="1" dirty="0">
                <a:solidFill>
                  <a:srgbClr val="996600"/>
                </a:solidFill>
                <a:latin typeface="Comic Sans MS"/>
                <a:cs typeface="Comic Sans MS"/>
              </a:rPr>
              <a:t>i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2091" y="2636520"/>
            <a:ext cx="2389553" cy="3482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011428"/>
            <a:ext cx="7479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0" i="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/>
                <a:cs typeface="Verdana"/>
              </a:rPr>
              <a:t>Kabul</a:t>
            </a:r>
            <a:r>
              <a:rPr sz="3600" b="0" i="0" spc="-5" dirty="0">
                <a:solidFill>
                  <a:srgbClr val="FF0000"/>
                </a:solidFill>
                <a:latin typeface="Verdana"/>
                <a:cs typeface="Verdana"/>
              </a:rPr>
              <a:t>; Çocuğu </a:t>
            </a:r>
            <a:r>
              <a:rPr sz="3600" b="0" i="0" dirty="0">
                <a:solidFill>
                  <a:srgbClr val="FF0000"/>
                </a:solidFill>
                <a:latin typeface="Verdana"/>
                <a:cs typeface="Verdana"/>
              </a:rPr>
              <a:t>olduğu </a:t>
            </a:r>
            <a:r>
              <a:rPr sz="3600" b="0" i="0" spc="-5" dirty="0">
                <a:solidFill>
                  <a:srgbClr val="FF0000"/>
                </a:solidFill>
                <a:latin typeface="Verdana"/>
                <a:cs typeface="Verdana"/>
              </a:rPr>
              <a:t>gibi</a:t>
            </a:r>
            <a:r>
              <a:rPr sz="3600" b="0" i="0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b="0" i="0" dirty="0">
                <a:solidFill>
                  <a:srgbClr val="FF0000"/>
                </a:solidFill>
                <a:latin typeface="Verdana"/>
                <a:cs typeface="Verdana"/>
              </a:rPr>
              <a:t>kabul  etmek</a:t>
            </a:r>
            <a:r>
              <a:rPr sz="3600" b="0" i="0" spc="-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b="0" i="0" spc="-5" dirty="0">
                <a:solidFill>
                  <a:srgbClr val="FF0000"/>
                </a:solidFill>
                <a:latin typeface="Verdana"/>
                <a:cs typeface="Verdana"/>
              </a:rPr>
              <a:t>gerekir.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876" y="268351"/>
            <a:ext cx="21469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i="0" spc="-20" dirty="0">
                <a:solidFill>
                  <a:srgbClr val="3A812E"/>
                </a:solidFill>
                <a:latin typeface="Times New Roman"/>
                <a:cs typeface="Times New Roman"/>
              </a:rPr>
              <a:t>EMPATİ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9404" y="6469481"/>
            <a:ext cx="168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13120" y="3788664"/>
            <a:ext cx="2586228" cy="215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749" y="1003808"/>
            <a:ext cx="7323455" cy="468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  <a:spcBef>
                <a:spcPts val="100"/>
              </a:spcBef>
              <a:tabLst>
                <a:tab pos="394970" algn="l"/>
              </a:tabLst>
            </a:pPr>
            <a:r>
              <a:rPr sz="1950" spc="370" dirty="0">
                <a:latin typeface="Arial"/>
                <a:cs typeface="Arial"/>
              </a:rPr>
              <a:t>	</a:t>
            </a:r>
            <a:r>
              <a:rPr sz="3000" dirty="0">
                <a:latin typeface="Arial"/>
                <a:cs typeface="Arial"/>
              </a:rPr>
              <a:t>Bir </a:t>
            </a:r>
            <a:r>
              <a:rPr sz="3000" spc="-5" dirty="0">
                <a:latin typeface="Arial"/>
                <a:cs typeface="Arial"/>
              </a:rPr>
              <a:t>kişinin kendisini </a:t>
            </a:r>
            <a:r>
              <a:rPr sz="3000" spc="-10" dirty="0">
                <a:solidFill>
                  <a:srgbClr val="FFC000"/>
                </a:solidFill>
                <a:latin typeface="Arial"/>
                <a:cs typeface="Arial"/>
              </a:rPr>
              <a:t>karşısındaki </a:t>
            </a:r>
            <a:r>
              <a:rPr sz="3000" spc="-5" dirty="0">
                <a:solidFill>
                  <a:srgbClr val="FFC000"/>
                </a:solidFill>
                <a:latin typeface="Arial"/>
                <a:cs typeface="Arial"/>
              </a:rPr>
              <a:t>kişinin  yerine koyarak </a:t>
            </a:r>
            <a:r>
              <a:rPr sz="3000" spc="-5" dirty="0">
                <a:latin typeface="Arial"/>
                <a:cs typeface="Arial"/>
              </a:rPr>
              <a:t>olaylara onun </a:t>
            </a:r>
            <a:r>
              <a:rPr sz="3000" spc="-10" dirty="0">
                <a:latin typeface="Arial"/>
                <a:cs typeface="Arial"/>
              </a:rPr>
              <a:t>bakış  açısıyla bakması, </a:t>
            </a:r>
            <a:r>
              <a:rPr sz="3000" dirty="0">
                <a:latin typeface="Arial"/>
                <a:cs typeface="Arial"/>
              </a:rPr>
              <a:t>o </a:t>
            </a:r>
            <a:r>
              <a:rPr sz="3000" spc="-5" dirty="0">
                <a:latin typeface="Arial"/>
                <a:cs typeface="Arial"/>
              </a:rPr>
              <a:t>kişinin </a:t>
            </a:r>
            <a:r>
              <a:rPr sz="3000" spc="-10" dirty="0">
                <a:latin typeface="Arial"/>
                <a:cs typeface="Arial"/>
              </a:rPr>
              <a:t>duygularını </a:t>
            </a:r>
            <a:r>
              <a:rPr sz="3000" dirty="0">
                <a:latin typeface="Arial"/>
                <a:cs typeface="Arial"/>
              </a:rPr>
              <a:t>ve  </a:t>
            </a:r>
            <a:r>
              <a:rPr sz="3000" spc="-5" dirty="0">
                <a:latin typeface="Arial"/>
                <a:cs typeface="Arial"/>
              </a:rPr>
              <a:t>düşüncelerini doğru olarak </a:t>
            </a:r>
            <a:r>
              <a:rPr sz="3000" spc="-5" dirty="0">
                <a:solidFill>
                  <a:srgbClr val="FFC000"/>
                </a:solidFill>
                <a:latin typeface="Arial"/>
                <a:cs typeface="Arial"/>
              </a:rPr>
              <a:t>anlaması </a:t>
            </a:r>
            <a:r>
              <a:rPr sz="3000" dirty="0">
                <a:latin typeface="Arial"/>
                <a:cs typeface="Arial"/>
              </a:rPr>
              <a:t>,  </a:t>
            </a:r>
            <a:r>
              <a:rPr sz="3000" spc="-5" dirty="0">
                <a:latin typeface="Arial"/>
                <a:cs typeface="Arial"/>
              </a:rPr>
              <a:t>hissetmesi ve bu durumu </a:t>
            </a:r>
            <a:r>
              <a:rPr sz="3000" spc="-5" dirty="0">
                <a:solidFill>
                  <a:srgbClr val="FFC000"/>
                </a:solidFill>
                <a:latin typeface="Arial"/>
                <a:cs typeface="Arial"/>
              </a:rPr>
              <a:t>ona iletmesi 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sürecidir.</a:t>
            </a:r>
            <a:endParaRPr sz="3000">
              <a:latin typeface="Arial"/>
              <a:cs typeface="Arial"/>
            </a:endParaRPr>
          </a:p>
          <a:p>
            <a:pPr marL="155575">
              <a:lnSpc>
                <a:spcPct val="100000"/>
              </a:lnSpc>
              <a:spcBef>
                <a:spcPts val="1660"/>
              </a:spcBef>
            </a:pPr>
            <a:r>
              <a:rPr sz="2800" spc="520" dirty="0">
                <a:latin typeface="Arial"/>
                <a:cs typeface="Arial"/>
              </a:rPr>
              <a:t>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6F2F9F"/>
                </a:solidFill>
                <a:latin typeface="Arial"/>
                <a:cs typeface="Arial"/>
              </a:rPr>
              <a:t>ALTIN </a:t>
            </a:r>
            <a:r>
              <a:rPr sz="2800" spc="-10" dirty="0">
                <a:solidFill>
                  <a:srgbClr val="6F2F9F"/>
                </a:solidFill>
                <a:latin typeface="Arial"/>
                <a:cs typeface="Arial"/>
              </a:rPr>
              <a:t>KURAL</a:t>
            </a:r>
            <a:endParaRPr sz="2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“Kendine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yapılmasını</a:t>
            </a:r>
            <a:endParaRPr sz="2800">
              <a:latin typeface="Arial"/>
              <a:cs typeface="Arial"/>
            </a:endParaRPr>
          </a:p>
          <a:p>
            <a:pPr marL="91440" marR="2971165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istemediğin şeyi başkasına  yapma”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705</Words>
  <Application>Microsoft Office PowerPoint</Application>
  <PresentationFormat>Ekran Gösterisi (4:3)</PresentationFormat>
  <Paragraphs>162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Office Theme</vt:lpstr>
      <vt:lpstr>PowerPoint Sunusu</vt:lpstr>
      <vt:lpstr>AİLE İÇİ İLETİŞİM SEMİNERİ</vt:lpstr>
      <vt:lpstr>İLETİŞİM</vt:lpstr>
      <vt:lpstr>İLETİŞİM ENGELLERİ</vt:lpstr>
      <vt:lpstr>PowerPoint Sunusu</vt:lpstr>
      <vt:lpstr>PowerPoint Sunusu</vt:lpstr>
      <vt:lpstr>ANNE BABA- ÇOCUK İLETİŞİMİNİ  KOLAYLAŞTIRAN ETMENLER</vt:lpstr>
      <vt:lpstr>Kabul; Çocuğu olduğu gibi kabul  etmek gerekir.</vt:lpstr>
      <vt:lpstr>EMPATİ</vt:lpstr>
      <vt:lpstr>SEN DİLİ İLETİLERİ</vt:lpstr>
      <vt:lpstr>PowerPoint Sunusu</vt:lpstr>
      <vt:lpstr> Sen İletileri Alan Genç: *Davranışını değiştirmeye karşı direnir.</vt:lpstr>
      <vt:lpstr>*Ben dili nasıl kullanılır;</vt:lpstr>
      <vt:lpstr>PowerPoint Sunusu</vt:lpstr>
      <vt:lpstr>PowerPoint Sunusu</vt:lpstr>
      <vt:lpstr>Etkin dinleme</vt:lpstr>
      <vt:lpstr>PowerPoint Sunusu</vt:lpstr>
      <vt:lpstr>PowerPoint Sunusu</vt:lpstr>
      <vt:lpstr>PowerPoint Sunusu</vt:lpstr>
      <vt:lpstr> Tepkiler ve İletişim Engelleri</vt:lpstr>
      <vt:lpstr>PowerPoint Sunusu</vt:lpstr>
      <vt:lpstr>DOĞRU İLETİŞİM ŞEKLİ</vt:lpstr>
      <vt:lpstr>ÇOCUKLA ETKİLİ İLETİŞİM</vt:lpstr>
      <vt:lpstr>ÇOCUK YETİŞTİRİRKEN NASIL BİR YÖNTEM KULLANMALIYIZ?</vt:lpstr>
      <vt:lpstr>PEKİ NE  YAPMALIYIZ</vt:lpstr>
      <vt:lpstr>Çocuklarınızı Dinleyin</vt:lpstr>
      <vt:lpstr>Sorunlarını Kendi Kendine Çözmesi  Konusunda Teşvik Edin</vt:lpstr>
      <vt:lpstr>Hata Yapma Hakkı Olduğunu Kabul  Edin</vt:lpstr>
      <vt:lpstr>Her Konuda Hayır Demeyi Alışkanlık  Haline Getirmeyin</vt:lpstr>
      <vt:lpstr>Duygularını Dinlemesini, Tanımasını  Öğretin</vt:lpstr>
      <vt:lpstr>PowerPoint Sunusu</vt:lpstr>
      <vt:lpstr>Olumlu Davranışlarını Görün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Çocuğunuzun esiri olmayın</vt:lpstr>
      <vt:lpstr>PowerPoint Sunusu</vt:lpstr>
      <vt:lpstr>ÇOCUKLAR NE  İSTER?</vt:lpstr>
      <vt:lpstr>1- Sevgi ister 2- Eşitlik ister 3- Cevap ister 4- Kabul görmek ister 5- Anlayış ister 6- Önemsenmek ister 7- Destek ister 8- Tutarlılık ister</vt:lpstr>
      <vt:lpstr>Bir elmanın yüreğinde  gizlenen tohum, görülmez  bir elma bahçesidir. Ama bu tohum bir kayaya</vt:lpstr>
      <vt:lpstr>OKUMANIZI TAVSİYE EDERİM…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 İLETİŞİM VELİ SEMİNERİ</dc:title>
  <dc:creator>REHBERLIK</dc:creator>
  <cp:lastModifiedBy>USER</cp:lastModifiedBy>
  <cp:revision>7</cp:revision>
  <dcterms:created xsi:type="dcterms:W3CDTF">2022-04-25T14:15:29Z</dcterms:created>
  <dcterms:modified xsi:type="dcterms:W3CDTF">2022-05-30T08:16:13Z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2022-04-25T00:00:00Z</vt:filetime>
  </property>
</Properties>
</file>