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8288000" cy="10287000"/>
  <p:notesSz cx="18288000" cy="10287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456" y="-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7F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5625527"/>
            <a:ext cx="3108960" cy="4661535"/>
          </a:xfrm>
          <a:custGeom>
            <a:avLst/>
            <a:gdLst/>
            <a:ahLst/>
            <a:cxnLst/>
            <a:rect l="l" t="t" r="r" b="b"/>
            <a:pathLst>
              <a:path w="3108960" h="4661534">
                <a:moveTo>
                  <a:pt x="1359408" y="1809597"/>
                </a:moveTo>
                <a:lnTo>
                  <a:pt x="1011288" y="1124305"/>
                </a:lnTo>
                <a:lnTo>
                  <a:pt x="615734" y="759256"/>
                </a:lnTo>
                <a:lnTo>
                  <a:pt x="596480" y="725309"/>
                </a:lnTo>
                <a:lnTo>
                  <a:pt x="567804" y="677049"/>
                </a:lnTo>
                <a:lnTo>
                  <a:pt x="538861" y="630351"/>
                </a:lnTo>
                <a:lnTo>
                  <a:pt x="509752" y="585279"/>
                </a:lnTo>
                <a:lnTo>
                  <a:pt x="480593" y="541845"/>
                </a:lnTo>
                <a:lnTo>
                  <a:pt x="451497" y="500062"/>
                </a:lnTo>
                <a:lnTo>
                  <a:pt x="422579" y="459968"/>
                </a:lnTo>
                <a:lnTo>
                  <a:pt x="393966" y="421589"/>
                </a:lnTo>
                <a:lnTo>
                  <a:pt x="365760" y="384949"/>
                </a:lnTo>
                <a:lnTo>
                  <a:pt x="338086" y="350075"/>
                </a:lnTo>
                <a:lnTo>
                  <a:pt x="311048" y="316979"/>
                </a:lnTo>
                <a:lnTo>
                  <a:pt x="284759" y="285711"/>
                </a:lnTo>
                <a:lnTo>
                  <a:pt x="259359" y="256286"/>
                </a:lnTo>
                <a:lnTo>
                  <a:pt x="211607" y="203047"/>
                </a:lnTo>
                <a:lnTo>
                  <a:pt x="168744" y="157480"/>
                </a:lnTo>
                <a:lnTo>
                  <a:pt x="131660" y="119799"/>
                </a:lnTo>
                <a:lnTo>
                  <a:pt x="101282" y="90195"/>
                </a:lnTo>
                <a:lnTo>
                  <a:pt x="70332" y="61391"/>
                </a:lnTo>
                <a:lnTo>
                  <a:pt x="0" y="0"/>
                </a:lnTo>
                <a:lnTo>
                  <a:pt x="0" y="190995"/>
                </a:lnTo>
                <a:lnTo>
                  <a:pt x="0" y="396290"/>
                </a:lnTo>
                <a:lnTo>
                  <a:pt x="0" y="3411321"/>
                </a:lnTo>
                <a:lnTo>
                  <a:pt x="0" y="3619716"/>
                </a:lnTo>
                <a:lnTo>
                  <a:pt x="0" y="3824325"/>
                </a:lnTo>
                <a:lnTo>
                  <a:pt x="68478" y="3755047"/>
                </a:lnTo>
                <a:lnTo>
                  <a:pt x="108839" y="3713683"/>
                </a:lnTo>
                <a:lnTo>
                  <a:pt x="148247" y="3672192"/>
                </a:lnTo>
                <a:lnTo>
                  <a:pt x="186702" y="3630587"/>
                </a:lnTo>
                <a:lnTo>
                  <a:pt x="224193" y="3588867"/>
                </a:lnTo>
                <a:lnTo>
                  <a:pt x="260731" y="3547021"/>
                </a:lnTo>
                <a:lnTo>
                  <a:pt x="296316" y="3505047"/>
                </a:lnTo>
                <a:lnTo>
                  <a:pt x="330936" y="3462972"/>
                </a:lnTo>
                <a:lnTo>
                  <a:pt x="364604" y="3420783"/>
                </a:lnTo>
                <a:lnTo>
                  <a:pt x="397306" y="3378466"/>
                </a:lnTo>
                <a:lnTo>
                  <a:pt x="429044" y="3336048"/>
                </a:lnTo>
                <a:lnTo>
                  <a:pt x="459828" y="3293516"/>
                </a:lnTo>
                <a:lnTo>
                  <a:pt x="489661" y="3250869"/>
                </a:lnTo>
                <a:lnTo>
                  <a:pt x="518515" y="3208121"/>
                </a:lnTo>
                <a:lnTo>
                  <a:pt x="546417" y="3165259"/>
                </a:lnTo>
                <a:lnTo>
                  <a:pt x="573354" y="3122295"/>
                </a:lnTo>
                <a:lnTo>
                  <a:pt x="599338" y="3079229"/>
                </a:lnTo>
                <a:lnTo>
                  <a:pt x="624344" y="3036049"/>
                </a:lnTo>
                <a:lnTo>
                  <a:pt x="648398" y="2992780"/>
                </a:lnTo>
                <a:lnTo>
                  <a:pt x="671474" y="2949397"/>
                </a:lnTo>
                <a:lnTo>
                  <a:pt x="693597" y="2905925"/>
                </a:lnTo>
                <a:lnTo>
                  <a:pt x="714756" y="2862351"/>
                </a:lnTo>
                <a:lnTo>
                  <a:pt x="717461" y="2856496"/>
                </a:lnTo>
                <a:lnTo>
                  <a:pt x="1011288" y="2543924"/>
                </a:lnTo>
                <a:lnTo>
                  <a:pt x="1359408" y="1809597"/>
                </a:lnTo>
                <a:close/>
              </a:path>
              <a:path w="3108960" h="4661534">
                <a:moveTo>
                  <a:pt x="3108464" y="2866504"/>
                </a:moveTo>
                <a:lnTo>
                  <a:pt x="3108375" y="2815704"/>
                </a:lnTo>
                <a:lnTo>
                  <a:pt x="3108033" y="2790304"/>
                </a:lnTo>
                <a:lnTo>
                  <a:pt x="3107563" y="2777604"/>
                </a:lnTo>
                <a:lnTo>
                  <a:pt x="3106534" y="2752204"/>
                </a:lnTo>
                <a:lnTo>
                  <a:pt x="3106102" y="2752204"/>
                </a:lnTo>
                <a:lnTo>
                  <a:pt x="3105797" y="2739504"/>
                </a:lnTo>
                <a:lnTo>
                  <a:pt x="3096844" y="2612504"/>
                </a:lnTo>
                <a:lnTo>
                  <a:pt x="2632735" y="2612504"/>
                </a:lnTo>
                <a:lnTo>
                  <a:pt x="2608288" y="2625204"/>
                </a:lnTo>
                <a:lnTo>
                  <a:pt x="2530856" y="2625204"/>
                </a:lnTo>
                <a:lnTo>
                  <a:pt x="2503754" y="2637904"/>
                </a:lnTo>
                <a:lnTo>
                  <a:pt x="2447747" y="2637904"/>
                </a:lnTo>
                <a:lnTo>
                  <a:pt x="2418892" y="2650604"/>
                </a:lnTo>
                <a:lnTo>
                  <a:pt x="2359583" y="2650604"/>
                </a:lnTo>
                <a:lnTo>
                  <a:pt x="2329192" y="2663304"/>
                </a:lnTo>
                <a:lnTo>
                  <a:pt x="2298319" y="2663304"/>
                </a:lnTo>
                <a:lnTo>
                  <a:pt x="2267000" y="2676004"/>
                </a:lnTo>
                <a:lnTo>
                  <a:pt x="2235276" y="2676004"/>
                </a:lnTo>
                <a:lnTo>
                  <a:pt x="2203132" y="2688704"/>
                </a:lnTo>
                <a:lnTo>
                  <a:pt x="2170633" y="2688704"/>
                </a:lnTo>
                <a:lnTo>
                  <a:pt x="2082126" y="2722575"/>
                </a:lnTo>
                <a:lnTo>
                  <a:pt x="1542415" y="2701340"/>
                </a:lnTo>
                <a:lnTo>
                  <a:pt x="811085" y="2940113"/>
                </a:lnTo>
                <a:lnTo>
                  <a:pt x="537273" y="3705199"/>
                </a:lnTo>
                <a:lnTo>
                  <a:pt x="524014" y="4123969"/>
                </a:lnTo>
                <a:lnTo>
                  <a:pt x="519277" y="4136504"/>
                </a:lnTo>
                <a:lnTo>
                  <a:pt x="500964" y="4187304"/>
                </a:lnTo>
                <a:lnTo>
                  <a:pt x="483539" y="4250804"/>
                </a:lnTo>
                <a:lnTo>
                  <a:pt x="467055" y="4301604"/>
                </a:lnTo>
                <a:lnTo>
                  <a:pt x="451510" y="4352404"/>
                </a:lnTo>
                <a:lnTo>
                  <a:pt x="436930" y="4415904"/>
                </a:lnTo>
                <a:lnTo>
                  <a:pt x="423354" y="4479404"/>
                </a:lnTo>
                <a:lnTo>
                  <a:pt x="410781" y="4542904"/>
                </a:lnTo>
                <a:lnTo>
                  <a:pt x="399262" y="4593704"/>
                </a:lnTo>
                <a:lnTo>
                  <a:pt x="390055" y="4657204"/>
                </a:lnTo>
                <a:lnTo>
                  <a:pt x="507123" y="4657204"/>
                </a:lnTo>
                <a:lnTo>
                  <a:pt x="506996" y="4661471"/>
                </a:lnTo>
                <a:lnTo>
                  <a:pt x="2139175" y="4661471"/>
                </a:lnTo>
                <a:lnTo>
                  <a:pt x="2142820" y="4657204"/>
                </a:lnTo>
                <a:lnTo>
                  <a:pt x="2429103" y="4657204"/>
                </a:lnTo>
                <a:lnTo>
                  <a:pt x="2460447" y="4619104"/>
                </a:lnTo>
                <a:lnTo>
                  <a:pt x="2508923" y="4568304"/>
                </a:lnTo>
                <a:lnTo>
                  <a:pt x="2554948" y="4504804"/>
                </a:lnTo>
                <a:lnTo>
                  <a:pt x="2598572" y="4454004"/>
                </a:lnTo>
                <a:lnTo>
                  <a:pt x="2639860" y="4403204"/>
                </a:lnTo>
                <a:lnTo>
                  <a:pt x="2678874" y="4339704"/>
                </a:lnTo>
                <a:lnTo>
                  <a:pt x="2715691" y="4288904"/>
                </a:lnTo>
                <a:lnTo>
                  <a:pt x="2750375" y="4225404"/>
                </a:lnTo>
                <a:lnTo>
                  <a:pt x="2782963" y="4161904"/>
                </a:lnTo>
                <a:lnTo>
                  <a:pt x="2813545" y="4111104"/>
                </a:lnTo>
                <a:lnTo>
                  <a:pt x="2842171" y="4047604"/>
                </a:lnTo>
                <a:lnTo>
                  <a:pt x="2868917" y="3996804"/>
                </a:lnTo>
                <a:lnTo>
                  <a:pt x="2893822" y="3933304"/>
                </a:lnTo>
                <a:lnTo>
                  <a:pt x="2916974" y="3882504"/>
                </a:lnTo>
                <a:lnTo>
                  <a:pt x="2938424" y="3819004"/>
                </a:lnTo>
                <a:lnTo>
                  <a:pt x="2958249" y="3768204"/>
                </a:lnTo>
                <a:lnTo>
                  <a:pt x="2976486" y="3704704"/>
                </a:lnTo>
                <a:lnTo>
                  <a:pt x="2993225" y="3653904"/>
                </a:lnTo>
                <a:lnTo>
                  <a:pt x="3008515" y="3590404"/>
                </a:lnTo>
                <a:lnTo>
                  <a:pt x="3022422" y="3539604"/>
                </a:lnTo>
                <a:lnTo>
                  <a:pt x="3034995" y="3488804"/>
                </a:lnTo>
                <a:lnTo>
                  <a:pt x="3046336" y="3438004"/>
                </a:lnTo>
                <a:lnTo>
                  <a:pt x="3056471" y="3387204"/>
                </a:lnTo>
                <a:lnTo>
                  <a:pt x="3065475" y="3336404"/>
                </a:lnTo>
                <a:lnTo>
                  <a:pt x="3073412" y="3285604"/>
                </a:lnTo>
                <a:lnTo>
                  <a:pt x="3080347" y="3234804"/>
                </a:lnTo>
                <a:lnTo>
                  <a:pt x="3086341" y="3196704"/>
                </a:lnTo>
                <a:lnTo>
                  <a:pt x="3091472" y="3145904"/>
                </a:lnTo>
                <a:lnTo>
                  <a:pt x="3095777" y="3107804"/>
                </a:lnTo>
                <a:lnTo>
                  <a:pt x="3099333" y="3069704"/>
                </a:lnTo>
                <a:lnTo>
                  <a:pt x="3102203" y="3031604"/>
                </a:lnTo>
                <a:lnTo>
                  <a:pt x="3104451" y="2993504"/>
                </a:lnTo>
                <a:lnTo>
                  <a:pt x="3106128" y="2955404"/>
                </a:lnTo>
                <a:lnTo>
                  <a:pt x="3107321" y="2917304"/>
                </a:lnTo>
                <a:lnTo>
                  <a:pt x="3108083" y="2891904"/>
                </a:lnTo>
                <a:lnTo>
                  <a:pt x="3108464" y="2866504"/>
                </a:lnTo>
                <a:close/>
              </a:path>
            </a:pathLst>
          </a:custGeom>
          <a:solidFill>
            <a:srgbClr val="97C16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863979" y="2446976"/>
            <a:ext cx="9420209" cy="5391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81054" y="3294064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81054" y="3960814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20679" y="2272972"/>
            <a:ext cx="17446640" cy="269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20679" y="5606722"/>
            <a:ext cx="17446640" cy="2025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745B6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745B6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393674" y="2298295"/>
            <a:ext cx="6886575" cy="6454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1">
                <a:solidFill>
                  <a:srgbClr val="745B6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745B6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7F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93321" y="250856"/>
            <a:ext cx="6922134" cy="1235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1">
                <a:solidFill>
                  <a:srgbClr val="745B6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8288000" cy="10287000"/>
            <a:chOff x="0" y="0"/>
            <a:chExt cx="18288000" cy="10287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4083457" cy="102869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338424" y="0"/>
              <a:ext cx="9949815" cy="10287000"/>
            </a:xfrm>
            <a:custGeom>
              <a:avLst/>
              <a:gdLst/>
              <a:ahLst/>
              <a:cxnLst/>
              <a:rect l="l" t="t" r="r" b="b"/>
              <a:pathLst>
                <a:path w="9949815" h="10287000">
                  <a:moveTo>
                    <a:pt x="9949576" y="10286999"/>
                  </a:moveTo>
                  <a:lnTo>
                    <a:pt x="0" y="10286999"/>
                  </a:lnTo>
                  <a:lnTo>
                    <a:pt x="0" y="0"/>
                  </a:lnTo>
                  <a:lnTo>
                    <a:pt x="9949576" y="0"/>
                  </a:lnTo>
                  <a:lnTo>
                    <a:pt x="9949576" y="10286999"/>
                  </a:lnTo>
                  <a:close/>
                </a:path>
              </a:pathLst>
            </a:custGeom>
            <a:solidFill>
              <a:srgbClr val="F7FFEF">
                <a:alpha val="9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163697" y="4966329"/>
            <a:ext cx="7732395" cy="3385820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264160" marR="5080" indent="-252095" algn="just">
              <a:lnSpc>
                <a:spcPts val="8550"/>
              </a:lnSpc>
              <a:spcBef>
                <a:spcPts val="1060"/>
              </a:spcBef>
            </a:pPr>
            <a:r>
              <a:rPr sz="7800" i="0" spc="-1050" dirty="0">
                <a:latin typeface="Arial"/>
                <a:cs typeface="Arial"/>
              </a:rPr>
              <a:t>ULUSLARARASI </a:t>
            </a:r>
            <a:r>
              <a:rPr sz="7800" i="0" spc="-1180" dirty="0">
                <a:latin typeface="Arial"/>
                <a:cs typeface="Arial"/>
              </a:rPr>
              <a:t>EBU  </a:t>
            </a:r>
            <a:r>
              <a:rPr sz="7800" i="0" spc="-1155" dirty="0">
                <a:latin typeface="Arial"/>
                <a:cs typeface="Arial"/>
              </a:rPr>
              <a:t>UBEYDE </a:t>
            </a:r>
            <a:r>
              <a:rPr sz="7800" i="0" spc="-810" dirty="0">
                <a:latin typeface="Arial"/>
                <a:cs typeface="Arial"/>
              </a:rPr>
              <a:t>ANADOLU  </a:t>
            </a:r>
            <a:r>
              <a:rPr sz="7800" i="0" spc="-430" dirty="0">
                <a:latin typeface="Arial"/>
                <a:cs typeface="Arial"/>
              </a:rPr>
              <a:t>İMAM </a:t>
            </a:r>
            <a:r>
              <a:rPr sz="7800" i="0" spc="-720" dirty="0">
                <a:latin typeface="Arial"/>
                <a:cs typeface="Arial"/>
              </a:rPr>
              <a:t>HATİP</a:t>
            </a:r>
            <a:r>
              <a:rPr sz="7800" i="0" spc="-1275" dirty="0">
                <a:latin typeface="Arial"/>
                <a:cs typeface="Arial"/>
              </a:rPr>
              <a:t> </a:t>
            </a:r>
            <a:r>
              <a:rPr sz="7800" i="0" spc="-1055" dirty="0">
                <a:latin typeface="Arial"/>
                <a:cs typeface="Arial"/>
              </a:rPr>
              <a:t>LİSESİ</a:t>
            </a:r>
            <a:endParaRPr sz="7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242980" y="8889928"/>
            <a:ext cx="3653154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45" dirty="0">
                <a:solidFill>
                  <a:srgbClr val="745B60"/>
                </a:solidFill>
                <a:latin typeface="Arial"/>
                <a:cs typeface="Arial"/>
              </a:rPr>
              <a:t>REHBERLİK</a:t>
            </a:r>
            <a:r>
              <a:rPr sz="3000" spc="-31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000" spc="-70" dirty="0">
                <a:solidFill>
                  <a:srgbClr val="745B60"/>
                </a:solidFill>
                <a:latin typeface="Arial"/>
                <a:cs typeface="Arial"/>
              </a:rPr>
              <a:t>SERVİSİ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293736" y="764419"/>
            <a:ext cx="1743074" cy="17906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05842" y="897910"/>
            <a:ext cx="7734299" cy="62293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14902" y="6725939"/>
            <a:ext cx="5445125" cy="182753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065" marR="5080" algn="ctr">
              <a:lnSpc>
                <a:spcPts val="4580"/>
              </a:lnSpc>
              <a:spcBef>
                <a:spcPts val="635"/>
              </a:spcBef>
            </a:pPr>
            <a:r>
              <a:rPr sz="4200" b="1" i="0" spc="-765" dirty="0">
                <a:solidFill>
                  <a:srgbClr val="004AAC"/>
                </a:solidFill>
                <a:latin typeface="Arial"/>
                <a:cs typeface="Arial"/>
              </a:rPr>
              <a:t>MAARİF</a:t>
            </a:r>
            <a:r>
              <a:rPr sz="4200" b="1" i="0" spc="-450" dirty="0">
                <a:solidFill>
                  <a:srgbClr val="004AAC"/>
                </a:solidFill>
                <a:latin typeface="Arial"/>
                <a:cs typeface="Arial"/>
              </a:rPr>
              <a:t> </a:t>
            </a:r>
            <a:r>
              <a:rPr sz="4200" b="1" i="0" spc="-775" dirty="0">
                <a:solidFill>
                  <a:srgbClr val="004AAC"/>
                </a:solidFill>
                <a:latin typeface="Arial"/>
                <a:cs typeface="Arial"/>
              </a:rPr>
              <a:t>VAKFI</a:t>
            </a:r>
            <a:r>
              <a:rPr sz="4200" b="1" i="0" spc="-445" dirty="0">
                <a:solidFill>
                  <a:srgbClr val="004AAC"/>
                </a:solidFill>
                <a:latin typeface="Arial"/>
                <a:cs typeface="Arial"/>
              </a:rPr>
              <a:t> </a:t>
            </a:r>
            <a:r>
              <a:rPr sz="4200" b="1" i="0" spc="-844" dirty="0">
                <a:solidFill>
                  <a:srgbClr val="004AAC"/>
                </a:solidFill>
                <a:latin typeface="Arial"/>
                <a:cs typeface="Arial"/>
              </a:rPr>
              <a:t>ÜNİVERSİTEYE </a:t>
            </a:r>
            <a:r>
              <a:rPr sz="4200" b="1" i="0" spc="-385" dirty="0">
                <a:solidFill>
                  <a:srgbClr val="004AAC"/>
                </a:solidFill>
                <a:latin typeface="Arial"/>
                <a:cs typeface="Arial"/>
              </a:rPr>
              <a:t> </a:t>
            </a:r>
            <a:r>
              <a:rPr sz="4200" b="1" i="0" spc="-915" dirty="0">
                <a:solidFill>
                  <a:srgbClr val="004AAC"/>
                </a:solidFill>
                <a:latin typeface="Arial"/>
                <a:cs typeface="Arial"/>
              </a:rPr>
              <a:t>YERLEŞTRİME </a:t>
            </a:r>
            <a:r>
              <a:rPr sz="4200" b="1" i="0" spc="-975" dirty="0">
                <a:solidFill>
                  <a:srgbClr val="004AAC"/>
                </a:solidFill>
                <a:latin typeface="Arial"/>
                <a:cs typeface="Arial"/>
              </a:rPr>
              <a:t>VE  </a:t>
            </a:r>
            <a:r>
              <a:rPr sz="4200" b="1" i="0" spc="-860" dirty="0">
                <a:solidFill>
                  <a:srgbClr val="004AAC"/>
                </a:solidFill>
                <a:latin typeface="Arial"/>
                <a:cs typeface="Arial"/>
              </a:rPr>
              <a:t>BURSLANDIRMA</a:t>
            </a:r>
            <a:r>
              <a:rPr sz="4200" b="1" i="0" spc="-765" dirty="0">
                <a:solidFill>
                  <a:srgbClr val="004AAC"/>
                </a:solidFill>
                <a:latin typeface="Arial"/>
                <a:cs typeface="Arial"/>
              </a:rPr>
              <a:t> </a:t>
            </a:r>
            <a:r>
              <a:rPr sz="4200" b="1" i="0" spc="-860" dirty="0">
                <a:solidFill>
                  <a:srgbClr val="004AAC"/>
                </a:solidFill>
                <a:latin typeface="Arial"/>
                <a:cs typeface="Arial"/>
              </a:rPr>
              <a:t>PROGRAMI</a:t>
            </a:r>
            <a:endParaRPr sz="4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F7F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74285" y="1546753"/>
            <a:ext cx="161925" cy="1619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74285" y="4289953"/>
            <a:ext cx="161925" cy="161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74285" y="6347353"/>
            <a:ext cx="161925" cy="1619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446306" y="1185437"/>
            <a:ext cx="7666990" cy="825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44550">
              <a:lnSpc>
                <a:spcPct val="115399"/>
              </a:lnSpc>
              <a:spcBef>
                <a:spcPts val="100"/>
              </a:spcBef>
            </a:pPr>
            <a:r>
              <a:rPr sz="3900" spc="-85" dirty="0">
                <a:solidFill>
                  <a:srgbClr val="745B60"/>
                </a:solidFill>
                <a:latin typeface="Arial"/>
                <a:cs typeface="Arial"/>
              </a:rPr>
              <a:t>Yabancı</a:t>
            </a:r>
            <a:r>
              <a:rPr sz="3900" spc="-32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900" spc="150" dirty="0">
                <a:solidFill>
                  <a:srgbClr val="745B60"/>
                </a:solidFill>
                <a:latin typeface="Arial"/>
                <a:cs typeface="Arial"/>
              </a:rPr>
              <a:t>uyruklu</a:t>
            </a:r>
            <a:r>
              <a:rPr sz="3900" spc="-32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900" spc="30" dirty="0">
                <a:solidFill>
                  <a:srgbClr val="745B60"/>
                </a:solidFill>
                <a:latin typeface="Arial"/>
                <a:cs typeface="Arial"/>
              </a:rPr>
              <a:t>öğrenciler</a:t>
            </a:r>
            <a:r>
              <a:rPr sz="3900" spc="-32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900" spc="140" dirty="0">
                <a:solidFill>
                  <a:srgbClr val="745B60"/>
                </a:solidFill>
                <a:latin typeface="Arial"/>
                <a:cs typeface="Arial"/>
              </a:rPr>
              <a:t>için  </a:t>
            </a:r>
            <a:r>
              <a:rPr sz="3900" spc="-190" dirty="0">
                <a:solidFill>
                  <a:srgbClr val="745B60"/>
                </a:solidFill>
                <a:latin typeface="Arial"/>
                <a:cs typeface="Arial"/>
              </a:rPr>
              <a:t>2016 </a:t>
            </a:r>
            <a:r>
              <a:rPr sz="3900" spc="95" dirty="0">
                <a:solidFill>
                  <a:srgbClr val="745B60"/>
                </a:solidFill>
                <a:latin typeface="Arial"/>
                <a:cs typeface="Arial"/>
              </a:rPr>
              <a:t>yılından </a:t>
            </a:r>
            <a:r>
              <a:rPr sz="3900" spc="100" dirty="0">
                <a:solidFill>
                  <a:srgbClr val="745B60"/>
                </a:solidFill>
                <a:latin typeface="Arial"/>
                <a:cs typeface="Arial"/>
              </a:rPr>
              <a:t>itibaren  </a:t>
            </a:r>
            <a:r>
              <a:rPr sz="3900" spc="15" dirty="0">
                <a:solidFill>
                  <a:srgbClr val="745B60"/>
                </a:solidFill>
                <a:latin typeface="Arial"/>
                <a:cs typeface="Arial"/>
              </a:rPr>
              <a:t>uygulanmaya </a:t>
            </a:r>
            <a:r>
              <a:rPr sz="3900" spc="-50" dirty="0">
                <a:solidFill>
                  <a:srgbClr val="745B60"/>
                </a:solidFill>
                <a:latin typeface="Arial"/>
                <a:cs typeface="Arial"/>
              </a:rPr>
              <a:t>başlayan </a:t>
            </a:r>
            <a:r>
              <a:rPr sz="3900" spc="200" dirty="0">
                <a:solidFill>
                  <a:srgbClr val="745B60"/>
                </a:solidFill>
                <a:latin typeface="Arial"/>
                <a:cs typeface="Arial"/>
              </a:rPr>
              <a:t>bir  </a:t>
            </a:r>
            <a:r>
              <a:rPr sz="3900" spc="65" dirty="0">
                <a:solidFill>
                  <a:srgbClr val="745B60"/>
                </a:solidFill>
                <a:latin typeface="Arial"/>
                <a:cs typeface="Arial"/>
              </a:rPr>
              <a:t>programdır.</a:t>
            </a:r>
            <a:endParaRPr sz="3900">
              <a:latin typeface="Arial"/>
              <a:cs typeface="Arial"/>
            </a:endParaRPr>
          </a:p>
          <a:p>
            <a:pPr marL="12700" marR="299085" algn="just">
              <a:lnSpc>
                <a:spcPct val="115399"/>
              </a:lnSpc>
            </a:pPr>
            <a:r>
              <a:rPr sz="3900" spc="80" dirty="0">
                <a:solidFill>
                  <a:srgbClr val="745B60"/>
                </a:solidFill>
                <a:latin typeface="Arial"/>
                <a:cs typeface="Arial"/>
              </a:rPr>
              <a:t>Türkiye</a:t>
            </a:r>
            <a:r>
              <a:rPr sz="3900" spc="-31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900" spc="135" dirty="0">
                <a:solidFill>
                  <a:srgbClr val="745B60"/>
                </a:solidFill>
                <a:latin typeface="Arial"/>
                <a:cs typeface="Arial"/>
              </a:rPr>
              <a:t>Maarif</a:t>
            </a:r>
            <a:r>
              <a:rPr sz="3900" spc="-31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900" spc="45" dirty="0">
                <a:solidFill>
                  <a:srgbClr val="745B60"/>
                </a:solidFill>
                <a:latin typeface="Arial"/>
                <a:cs typeface="Arial"/>
              </a:rPr>
              <a:t>Vakfı;</a:t>
            </a:r>
            <a:r>
              <a:rPr sz="3900" spc="-30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900" spc="100" dirty="0">
                <a:solidFill>
                  <a:srgbClr val="745B60"/>
                </a:solidFill>
                <a:latin typeface="Arial"/>
                <a:cs typeface="Arial"/>
              </a:rPr>
              <a:t>okul</a:t>
            </a:r>
            <a:r>
              <a:rPr sz="3900" spc="-31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900" spc="-75" dirty="0">
                <a:solidFill>
                  <a:srgbClr val="745B60"/>
                </a:solidFill>
                <a:latin typeface="Arial"/>
                <a:cs typeface="Arial"/>
              </a:rPr>
              <a:t>öncesi  </a:t>
            </a:r>
            <a:r>
              <a:rPr sz="3900" spc="75" dirty="0">
                <a:solidFill>
                  <a:srgbClr val="745B60"/>
                </a:solidFill>
                <a:latin typeface="Arial"/>
                <a:cs typeface="Arial"/>
              </a:rPr>
              <a:t>eğitim,</a:t>
            </a:r>
            <a:r>
              <a:rPr sz="3900" spc="-31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900" spc="110" dirty="0">
                <a:solidFill>
                  <a:srgbClr val="745B60"/>
                </a:solidFill>
                <a:latin typeface="Arial"/>
                <a:cs typeface="Arial"/>
              </a:rPr>
              <a:t>ilköğretim,</a:t>
            </a:r>
            <a:r>
              <a:rPr sz="3900" spc="-31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900" spc="75" dirty="0">
                <a:solidFill>
                  <a:srgbClr val="745B60"/>
                </a:solidFill>
                <a:latin typeface="Arial"/>
                <a:cs typeface="Arial"/>
              </a:rPr>
              <a:t>ortaöğretim</a:t>
            </a:r>
            <a:r>
              <a:rPr sz="3900" spc="-31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900" spc="-110" dirty="0">
                <a:solidFill>
                  <a:srgbClr val="745B60"/>
                </a:solidFill>
                <a:latin typeface="Arial"/>
                <a:cs typeface="Arial"/>
              </a:rPr>
              <a:t>ve  </a:t>
            </a:r>
            <a:r>
              <a:rPr sz="3900" spc="35" dirty="0">
                <a:solidFill>
                  <a:srgbClr val="745B60"/>
                </a:solidFill>
                <a:latin typeface="Arial"/>
                <a:cs typeface="Arial"/>
              </a:rPr>
              <a:t>yükseköğretim </a:t>
            </a:r>
            <a:r>
              <a:rPr sz="3900" spc="140" dirty="0">
                <a:solidFill>
                  <a:srgbClr val="745B60"/>
                </a:solidFill>
                <a:latin typeface="Arial"/>
                <a:cs typeface="Arial"/>
              </a:rPr>
              <a:t>kurumları</a:t>
            </a:r>
            <a:r>
              <a:rPr sz="3900" spc="-66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900" spc="-100" dirty="0">
                <a:solidFill>
                  <a:srgbClr val="745B60"/>
                </a:solidFill>
                <a:latin typeface="Arial"/>
                <a:cs typeface="Arial"/>
              </a:rPr>
              <a:t>açar.</a:t>
            </a:r>
            <a:endParaRPr sz="3900">
              <a:latin typeface="Arial"/>
              <a:cs typeface="Arial"/>
            </a:endParaRPr>
          </a:p>
          <a:p>
            <a:pPr marL="12700" marR="5080">
              <a:lnSpc>
                <a:spcPct val="115399"/>
              </a:lnSpc>
            </a:pPr>
            <a:r>
              <a:rPr sz="3900" spc="80" dirty="0">
                <a:solidFill>
                  <a:srgbClr val="745B60"/>
                </a:solidFill>
                <a:latin typeface="Arial"/>
                <a:cs typeface="Arial"/>
              </a:rPr>
              <a:t>Okul</a:t>
            </a:r>
            <a:r>
              <a:rPr sz="3900" spc="-31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900" spc="-75" dirty="0">
                <a:solidFill>
                  <a:srgbClr val="745B60"/>
                </a:solidFill>
                <a:latin typeface="Arial"/>
                <a:cs typeface="Arial"/>
              </a:rPr>
              <a:t>öncesi</a:t>
            </a:r>
            <a:r>
              <a:rPr sz="3900" spc="-31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900" spc="50" dirty="0">
                <a:solidFill>
                  <a:srgbClr val="745B60"/>
                </a:solidFill>
                <a:latin typeface="Arial"/>
                <a:cs typeface="Arial"/>
              </a:rPr>
              <a:t>eğitimden</a:t>
            </a:r>
            <a:r>
              <a:rPr sz="3900" spc="-31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900" spc="35" dirty="0">
                <a:solidFill>
                  <a:srgbClr val="745B60"/>
                </a:solidFill>
                <a:latin typeface="Arial"/>
                <a:cs typeface="Arial"/>
              </a:rPr>
              <a:t>üniversiteye  </a:t>
            </a:r>
            <a:r>
              <a:rPr sz="3900" spc="15" dirty="0">
                <a:solidFill>
                  <a:srgbClr val="745B60"/>
                </a:solidFill>
                <a:latin typeface="Arial"/>
                <a:cs typeface="Arial"/>
              </a:rPr>
              <a:t>kadar </a:t>
            </a:r>
            <a:r>
              <a:rPr sz="3900" spc="90" dirty="0">
                <a:solidFill>
                  <a:srgbClr val="745B60"/>
                </a:solidFill>
                <a:latin typeface="Arial"/>
                <a:cs typeface="Arial"/>
              </a:rPr>
              <a:t>bütün </a:t>
            </a:r>
            <a:r>
              <a:rPr sz="3900" spc="100" dirty="0">
                <a:solidFill>
                  <a:srgbClr val="745B60"/>
                </a:solidFill>
                <a:latin typeface="Arial"/>
                <a:cs typeface="Arial"/>
              </a:rPr>
              <a:t>eğitim </a:t>
            </a:r>
            <a:r>
              <a:rPr sz="3900" dirty="0">
                <a:solidFill>
                  <a:srgbClr val="745B60"/>
                </a:solidFill>
                <a:latin typeface="Arial"/>
                <a:cs typeface="Arial"/>
              </a:rPr>
              <a:t>süreçlerinde  </a:t>
            </a:r>
            <a:r>
              <a:rPr sz="3900" spc="-10" dirty="0">
                <a:solidFill>
                  <a:srgbClr val="745B60"/>
                </a:solidFill>
                <a:latin typeface="Arial"/>
                <a:cs typeface="Arial"/>
              </a:rPr>
              <a:t>öğrencilere; </a:t>
            </a:r>
            <a:r>
              <a:rPr sz="3900" spc="100" dirty="0">
                <a:solidFill>
                  <a:srgbClr val="745B60"/>
                </a:solidFill>
                <a:latin typeface="Arial"/>
                <a:cs typeface="Arial"/>
              </a:rPr>
              <a:t>eğitim </a:t>
            </a:r>
            <a:r>
              <a:rPr sz="3900" spc="-15" dirty="0">
                <a:solidFill>
                  <a:srgbClr val="745B60"/>
                </a:solidFill>
                <a:latin typeface="Arial"/>
                <a:cs typeface="Arial"/>
              </a:rPr>
              <a:t>amaçlı </a:t>
            </a:r>
            <a:r>
              <a:rPr sz="3900" spc="65" dirty="0">
                <a:solidFill>
                  <a:srgbClr val="745B60"/>
                </a:solidFill>
                <a:latin typeface="Arial"/>
                <a:cs typeface="Arial"/>
              </a:rPr>
              <a:t>burslar  </a:t>
            </a:r>
            <a:r>
              <a:rPr sz="3900" spc="-65" dirty="0">
                <a:solidFill>
                  <a:srgbClr val="745B60"/>
                </a:solidFill>
                <a:latin typeface="Arial"/>
                <a:cs typeface="Arial"/>
              </a:rPr>
              <a:t>sağlar. </a:t>
            </a:r>
            <a:r>
              <a:rPr sz="3900" spc="85" dirty="0">
                <a:solidFill>
                  <a:srgbClr val="745B60"/>
                </a:solidFill>
                <a:latin typeface="Arial"/>
                <a:cs typeface="Arial"/>
              </a:rPr>
              <a:t>Yurt, </a:t>
            </a:r>
            <a:r>
              <a:rPr sz="3900" spc="30" dirty="0">
                <a:solidFill>
                  <a:srgbClr val="745B60"/>
                </a:solidFill>
                <a:latin typeface="Arial"/>
                <a:cs typeface="Arial"/>
              </a:rPr>
              <a:t>pansiyon </a:t>
            </a:r>
            <a:r>
              <a:rPr sz="3900" spc="-110" dirty="0">
                <a:solidFill>
                  <a:srgbClr val="745B60"/>
                </a:solidFill>
                <a:latin typeface="Arial"/>
                <a:cs typeface="Arial"/>
              </a:rPr>
              <a:t>ve </a:t>
            </a:r>
            <a:r>
              <a:rPr sz="3900" spc="95" dirty="0">
                <a:solidFill>
                  <a:srgbClr val="745B60"/>
                </a:solidFill>
                <a:latin typeface="Arial"/>
                <a:cs typeface="Arial"/>
              </a:rPr>
              <a:t>lojman  </a:t>
            </a:r>
            <a:r>
              <a:rPr sz="3900" spc="100" dirty="0">
                <a:solidFill>
                  <a:srgbClr val="745B60"/>
                </a:solidFill>
                <a:latin typeface="Arial"/>
                <a:cs typeface="Arial"/>
              </a:rPr>
              <a:t>gibi </a:t>
            </a:r>
            <a:r>
              <a:rPr sz="3900" dirty="0">
                <a:solidFill>
                  <a:srgbClr val="745B60"/>
                </a:solidFill>
                <a:latin typeface="Arial"/>
                <a:cs typeface="Arial"/>
              </a:rPr>
              <a:t>tesisler</a:t>
            </a:r>
            <a:r>
              <a:rPr sz="3900" spc="-71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900" spc="130" dirty="0">
                <a:solidFill>
                  <a:srgbClr val="745B60"/>
                </a:solidFill>
                <a:latin typeface="Arial"/>
                <a:cs typeface="Arial"/>
              </a:rPr>
              <a:t>kurar</a:t>
            </a:r>
            <a:endParaRPr sz="39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914229" y="1791022"/>
            <a:ext cx="7753349" cy="53339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338" y="914463"/>
            <a:ext cx="4958080" cy="25438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sz="5500" b="1" i="0" spc="145" dirty="0">
                <a:latin typeface="Arial"/>
                <a:cs typeface="Arial"/>
              </a:rPr>
              <a:t>Uyguladıkları  </a:t>
            </a:r>
            <a:r>
              <a:rPr sz="5500" b="1" i="0" spc="-60" dirty="0">
                <a:latin typeface="Arial"/>
                <a:cs typeface="Arial"/>
              </a:rPr>
              <a:t>Burs</a:t>
            </a:r>
            <a:r>
              <a:rPr sz="5500" b="1" i="0" spc="-515" dirty="0">
                <a:latin typeface="Arial"/>
                <a:cs typeface="Arial"/>
              </a:rPr>
              <a:t> </a:t>
            </a:r>
            <a:r>
              <a:rPr sz="5500" b="1" i="0" spc="155" dirty="0">
                <a:latin typeface="Arial"/>
                <a:cs typeface="Arial"/>
              </a:rPr>
              <a:t>Programı  </a:t>
            </a:r>
            <a:r>
              <a:rPr sz="5500" b="1" i="0" spc="55" dirty="0">
                <a:latin typeface="Arial"/>
                <a:cs typeface="Arial"/>
              </a:rPr>
              <a:t>Nedir?</a:t>
            </a:r>
            <a:endParaRPr sz="55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982087" y="1420175"/>
            <a:ext cx="15240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82087" y="2753675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82087" y="5420675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342052" y="1065833"/>
            <a:ext cx="8720455" cy="4692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34719">
              <a:lnSpc>
                <a:spcPct val="115100"/>
              </a:lnSpc>
              <a:spcBef>
                <a:spcPts val="100"/>
              </a:spcBef>
            </a:pPr>
            <a:r>
              <a:rPr sz="3800" spc="-210" dirty="0">
                <a:solidFill>
                  <a:srgbClr val="745B60"/>
                </a:solidFill>
                <a:latin typeface="Arial"/>
                <a:cs typeface="Arial"/>
              </a:rPr>
              <a:t>2017</a:t>
            </a:r>
            <a:r>
              <a:rPr sz="3800" spc="-30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800" spc="85" dirty="0">
                <a:solidFill>
                  <a:srgbClr val="745B60"/>
                </a:solidFill>
                <a:latin typeface="Arial"/>
                <a:cs typeface="Arial"/>
              </a:rPr>
              <a:t>yılından</a:t>
            </a:r>
            <a:r>
              <a:rPr sz="3800" spc="-30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800" spc="90" dirty="0">
                <a:solidFill>
                  <a:srgbClr val="745B60"/>
                </a:solidFill>
                <a:latin typeface="Arial"/>
                <a:cs typeface="Arial"/>
              </a:rPr>
              <a:t>itibaren</a:t>
            </a:r>
            <a:r>
              <a:rPr sz="3800" spc="-30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800" spc="5" dirty="0">
                <a:solidFill>
                  <a:srgbClr val="745B60"/>
                </a:solidFill>
                <a:latin typeface="Arial"/>
                <a:cs typeface="Arial"/>
              </a:rPr>
              <a:t>burs</a:t>
            </a:r>
            <a:r>
              <a:rPr sz="3800" spc="-30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800" spc="60" dirty="0" err="1">
                <a:solidFill>
                  <a:srgbClr val="745B60"/>
                </a:solidFill>
                <a:latin typeface="Arial"/>
                <a:cs typeface="Arial"/>
              </a:rPr>
              <a:t>programı</a:t>
            </a:r>
            <a:r>
              <a:rPr sz="3800" spc="60" dirty="0">
                <a:solidFill>
                  <a:srgbClr val="745B60"/>
                </a:solidFill>
                <a:latin typeface="Arial"/>
                <a:cs typeface="Arial"/>
              </a:rPr>
              <a:t>  </a:t>
            </a:r>
            <a:r>
              <a:rPr sz="3800" dirty="0" err="1" smtClean="0">
                <a:solidFill>
                  <a:srgbClr val="745B60"/>
                </a:solidFill>
                <a:latin typeface="Arial"/>
                <a:cs typeface="Arial"/>
              </a:rPr>
              <a:t>çalışma</a:t>
            </a:r>
            <a:r>
              <a:rPr lang="tr-TR" sz="3800" dirty="0" smtClean="0">
                <a:solidFill>
                  <a:srgbClr val="745B60"/>
                </a:solidFill>
                <a:latin typeface="Arial"/>
                <a:cs typeface="Arial"/>
              </a:rPr>
              <a:t>la</a:t>
            </a:r>
            <a:r>
              <a:rPr sz="3800" dirty="0" err="1" smtClean="0">
                <a:solidFill>
                  <a:srgbClr val="745B60"/>
                </a:solidFill>
                <a:latin typeface="Arial"/>
                <a:cs typeface="Arial"/>
              </a:rPr>
              <a:t>rına</a:t>
            </a:r>
            <a:r>
              <a:rPr sz="3800" spc="-305" dirty="0" smtClean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800" spc="-15" dirty="0">
                <a:solidFill>
                  <a:srgbClr val="745B60"/>
                </a:solidFill>
                <a:latin typeface="Arial"/>
                <a:cs typeface="Arial"/>
              </a:rPr>
              <a:t>başladılar.</a:t>
            </a:r>
            <a:endParaRPr sz="3800" dirty="0">
              <a:latin typeface="Arial"/>
              <a:cs typeface="Arial"/>
            </a:endParaRPr>
          </a:p>
          <a:p>
            <a:pPr marL="12700" marR="127000">
              <a:lnSpc>
                <a:spcPct val="115100"/>
              </a:lnSpc>
            </a:pPr>
            <a:r>
              <a:rPr sz="3800" spc="-10" dirty="0">
                <a:solidFill>
                  <a:srgbClr val="745B60"/>
                </a:solidFill>
                <a:latin typeface="Arial"/>
                <a:cs typeface="Arial"/>
              </a:rPr>
              <a:t>Uluslararası </a:t>
            </a:r>
            <a:r>
              <a:rPr sz="3800" spc="110" dirty="0">
                <a:solidFill>
                  <a:srgbClr val="745B60"/>
                </a:solidFill>
                <a:latin typeface="Arial"/>
                <a:cs typeface="Arial"/>
              </a:rPr>
              <a:t>İmam </a:t>
            </a:r>
            <a:r>
              <a:rPr sz="3800" spc="100" dirty="0">
                <a:solidFill>
                  <a:srgbClr val="745B60"/>
                </a:solidFill>
                <a:latin typeface="Arial"/>
                <a:cs typeface="Arial"/>
              </a:rPr>
              <a:t>Hatip </a:t>
            </a:r>
            <a:r>
              <a:rPr sz="3800" spc="-50" dirty="0">
                <a:solidFill>
                  <a:srgbClr val="745B60"/>
                </a:solidFill>
                <a:latin typeface="Arial"/>
                <a:cs typeface="Arial"/>
              </a:rPr>
              <a:t>Lisesi  </a:t>
            </a:r>
            <a:r>
              <a:rPr sz="3800" spc="30" dirty="0">
                <a:solidFill>
                  <a:srgbClr val="745B60"/>
                </a:solidFill>
                <a:latin typeface="Arial"/>
                <a:cs typeface="Arial"/>
              </a:rPr>
              <a:t>öğrencilerine </a:t>
            </a:r>
            <a:r>
              <a:rPr sz="3800" spc="20" dirty="0">
                <a:solidFill>
                  <a:srgbClr val="745B60"/>
                </a:solidFill>
                <a:latin typeface="Arial"/>
                <a:cs typeface="Arial"/>
              </a:rPr>
              <a:t>üniversitede </a:t>
            </a:r>
            <a:r>
              <a:rPr sz="3800" spc="100" dirty="0">
                <a:solidFill>
                  <a:srgbClr val="745B60"/>
                </a:solidFill>
                <a:latin typeface="Arial"/>
                <a:cs typeface="Arial"/>
              </a:rPr>
              <a:t>Eğitim  </a:t>
            </a:r>
            <a:r>
              <a:rPr sz="3800" spc="80" dirty="0">
                <a:solidFill>
                  <a:srgbClr val="745B60"/>
                </a:solidFill>
                <a:latin typeface="Arial"/>
                <a:cs typeface="Arial"/>
              </a:rPr>
              <a:t>Fakültelerini</a:t>
            </a:r>
            <a:r>
              <a:rPr sz="3800" spc="-31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800" spc="85" dirty="0">
                <a:solidFill>
                  <a:srgbClr val="745B60"/>
                </a:solidFill>
                <a:latin typeface="Arial"/>
                <a:cs typeface="Arial"/>
              </a:rPr>
              <a:t>tercih</a:t>
            </a:r>
            <a:r>
              <a:rPr sz="3800" spc="-31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800" spc="50" dirty="0">
                <a:solidFill>
                  <a:srgbClr val="745B60"/>
                </a:solidFill>
                <a:latin typeface="Arial"/>
                <a:cs typeface="Arial"/>
              </a:rPr>
              <a:t>etmeleri</a:t>
            </a:r>
            <a:r>
              <a:rPr sz="3800" spc="-31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800" spc="60" dirty="0">
                <a:solidFill>
                  <a:srgbClr val="745B60"/>
                </a:solidFill>
                <a:latin typeface="Arial"/>
                <a:cs typeface="Arial"/>
              </a:rPr>
              <a:t>durumunda  </a:t>
            </a:r>
            <a:r>
              <a:rPr sz="3800" spc="5" dirty="0">
                <a:solidFill>
                  <a:srgbClr val="745B60"/>
                </a:solidFill>
                <a:latin typeface="Arial"/>
                <a:cs typeface="Arial"/>
              </a:rPr>
              <a:t>burs </a:t>
            </a:r>
            <a:r>
              <a:rPr sz="3800" spc="35" dirty="0">
                <a:solidFill>
                  <a:srgbClr val="745B60"/>
                </a:solidFill>
                <a:latin typeface="Arial"/>
                <a:cs typeface="Arial"/>
              </a:rPr>
              <a:t>vereceklerini</a:t>
            </a:r>
            <a:r>
              <a:rPr sz="3800" spc="-61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800" spc="135" dirty="0">
                <a:solidFill>
                  <a:srgbClr val="745B60"/>
                </a:solidFill>
                <a:latin typeface="Arial"/>
                <a:cs typeface="Arial"/>
              </a:rPr>
              <a:t>bildirdiler.</a:t>
            </a:r>
            <a:endParaRPr sz="3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  <a:tabLst>
                <a:tab pos="1942464" algn="l"/>
                <a:tab pos="3750310" algn="l"/>
                <a:tab pos="4446905" algn="l"/>
                <a:tab pos="6209030" algn="l"/>
              </a:tabLst>
            </a:pPr>
            <a:r>
              <a:rPr sz="3800" spc="45" dirty="0">
                <a:solidFill>
                  <a:srgbClr val="745B60"/>
                </a:solidFill>
                <a:latin typeface="Arial"/>
                <a:cs typeface="Arial"/>
              </a:rPr>
              <a:t>Yurtdışı	</a:t>
            </a:r>
            <a:r>
              <a:rPr sz="3800" spc="100" dirty="0">
                <a:solidFill>
                  <a:srgbClr val="745B60"/>
                </a:solidFill>
                <a:latin typeface="Arial"/>
                <a:cs typeface="Arial"/>
              </a:rPr>
              <a:t>Türkler	</a:t>
            </a:r>
            <a:r>
              <a:rPr sz="3800" spc="-110" dirty="0">
                <a:solidFill>
                  <a:srgbClr val="745B60"/>
                </a:solidFill>
                <a:latin typeface="Arial"/>
                <a:cs typeface="Arial"/>
              </a:rPr>
              <a:t>ve	</a:t>
            </a:r>
            <a:r>
              <a:rPr sz="3800" spc="20" dirty="0">
                <a:solidFill>
                  <a:srgbClr val="745B60"/>
                </a:solidFill>
                <a:latin typeface="Arial"/>
                <a:cs typeface="Arial"/>
              </a:rPr>
              <a:t>Akraba	</a:t>
            </a:r>
            <a:r>
              <a:rPr sz="3800" spc="90" dirty="0">
                <a:solidFill>
                  <a:srgbClr val="745B60"/>
                </a:solidFill>
                <a:latin typeface="Arial"/>
                <a:cs typeface="Arial"/>
              </a:rPr>
              <a:t>Topluluklar</a:t>
            </a:r>
            <a:endParaRPr sz="38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42052" y="5733083"/>
            <a:ext cx="8717280" cy="2692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5100"/>
              </a:lnSpc>
              <a:spcBef>
                <a:spcPts val="100"/>
              </a:spcBef>
            </a:pPr>
            <a:r>
              <a:rPr sz="3800" spc="5" dirty="0">
                <a:solidFill>
                  <a:srgbClr val="745B60"/>
                </a:solidFill>
                <a:latin typeface="Arial"/>
                <a:cs typeface="Arial"/>
              </a:rPr>
              <a:t>Başkanlığının </a:t>
            </a:r>
            <a:r>
              <a:rPr sz="3800" spc="30" dirty="0">
                <a:solidFill>
                  <a:srgbClr val="745B60"/>
                </a:solidFill>
                <a:latin typeface="Arial"/>
                <a:cs typeface="Arial"/>
              </a:rPr>
              <a:t>bursuyla </a:t>
            </a:r>
            <a:r>
              <a:rPr sz="3800" spc="80" dirty="0">
                <a:solidFill>
                  <a:srgbClr val="745B60"/>
                </a:solidFill>
                <a:latin typeface="Arial"/>
                <a:cs typeface="Arial"/>
              </a:rPr>
              <a:t>eğitimlerine  </a:t>
            </a:r>
            <a:r>
              <a:rPr sz="3800" spc="-45" dirty="0">
                <a:solidFill>
                  <a:srgbClr val="745B60"/>
                </a:solidFill>
                <a:latin typeface="Arial"/>
                <a:cs typeface="Arial"/>
              </a:rPr>
              <a:t>devam </a:t>
            </a:r>
            <a:r>
              <a:rPr sz="3800" spc="-114" dirty="0">
                <a:solidFill>
                  <a:srgbClr val="745B60"/>
                </a:solidFill>
                <a:latin typeface="Arial"/>
                <a:cs typeface="Arial"/>
              </a:rPr>
              <a:t>eden </a:t>
            </a:r>
            <a:r>
              <a:rPr sz="3800" spc="-5" dirty="0">
                <a:solidFill>
                  <a:srgbClr val="745B60"/>
                </a:solidFill>
                <a:latin typeface="Arial"/>
                <a:cs typeface="Arial"/>
              </a:rPr>
              <a:t>öğrencilere </a:t>
            </a:r>
            <a:r>
              <a:rPr sz="3800" spc="-145" dirty="0">
                <a:solidFill>
                  <a:srgbClr val="745B60"/>
                </a:solidFill>
                <a:latin typeface="Arial"/>
                <a:cs typeface="Arial"/>
              </a:rPr>
              <a:t>de </a:t>
            </a:r>
            <a:r>
              <a:rPr sz="3800" spc="70" dirty="0">
                <a:solidFill>
                  <a:srgbClr val="745B60"/>
                </a:solidFill>
                <a:latin typeface="Arial"/>
                <a:cs typeface="Arial"/>
              </a:rPr>
              <a:t>yine </a:t>
            </a:r>
            <a:r>
              <a:rPr sz="3800" spc="100" dirty="0">
                <a:solidFill>
                  <a:srgbClr val="745B60"/>
                </a:solidFill>
                <a:latin typeface="Arial"/>
                <a:cs typeface="Arial"/>
              </a:rPr>
              <a:t>Eğitim  </a:t>
            </a:r>
            <a:r>
              <a:rPr sz="3800" spc="80" dirty="0">
                <a:solidFill>
                  <a:srgbClr val="745B60"/>
                </a:solidFill>
                <a:latin typeface="Arial"/>
                <a:cs typeface="Arial"/>
              </a:rPr>
              <a:t>Fakültelerini </a:t>
            </a:r>
            <a:r>
              <a:rPr sz="3800" spc="85" dirty="0">
                <a:solidFill>
                  <a:srgbClr val="745B60"/>
                </a:solidFill>
                <a:latin typeface="Arial"/>
                <a:cs typeface="Arial"/>
              </a:rPr>
              <a:t>tercih </a:t>
            </a:r>
            <a:r>
              <a:rPr sz="3800" spc="50" dirty="0">
                <a:solidFill>
                  <a:srgbClr val="745B60"/>
                </a:solidFill>
                <a:latin typeface="Arial"/>
                <a:cs typeface="Arial"/>
              </a:rPr>
              <a:t>etmeleri</a:t>
            </a:r>
            <a:r>
              <a:rPr sz="3800" spc="-20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800" spc="60" dirty="0">
                <a:solidFill>
                  <a:srgbClr val="745B60"/>
                </a:solidFill>
                <a:latin typeface="Arial"/>
                <a:cs typeface="Arial"/>
              </a:rPr>
              <a:t>durumunda  </a:t>
            </a:r>
            <a:r>
              <a:rPr sz="3800" spc="5" dirty="0">
                <a:solidFill>
                  <a:srgbClr val="745B60"/>
                </a:solidFill>
                <a:latin typeface="Arial"/>
                <a:cs typeface="Arial"/>
              </a:rPr>
              <a:t>burs </a:t>
            </a:r>
            <a:r>
              <a:rPr sz="3800" spc="35" dirty="0">
                <a:solidFill>
                  <a:srgbClr val="745B60"/>
                </a:solidFill>
                <a:latin typeface="Arial"/>
                <a:cs typeface="Arial"/>
              </a:rPr>
              <a:t>vereceklerini</a:t>
            </a:r>
            <a:r>
              <a:rPr sz="3800" spc="-61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800" spc="135" dirty="0">
                <a:solidFill>
                  <a:srgbClr val="745B60"/>
                </a:solidFill>
                <a:latin typeface="Arial"/>
                <a:cs typeface="Arial"/>
              </a:rPr>
              <a:t>bildirdiler.</a:t>
            </a:r>
            <a:endParaRPr sz="3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5625540"/>
            <a:ext cx="3108960" cy="4661535"/>
          </a:xfrm>
          <a:custGeom>
            <a:avLst/>
            <a:gdLst/>
            <a:ahLst/>
            <a:cxnLst/>
            <a:rect l="l" t="t" r="r" b="b"/>
            <a:pathLst>
              <a:path w="3108960" h="4661534">
                <a:moveTo>
                  <a:pt x="1359408" y="1809584"/>
                </a:moveTo>
                <a:lnTo>
                  <a:pt x="1011288" y="1124292"/>
                </a:lnTo>
                <a:lnTo>
                  <a:pt x="615721" y="759244"/>
                </a:lnTo>
                <a:lnTo>
                  <a:pt x="596480" y="725309"/>
                </a:lnTo>
                <a:lnTo>
                  <a:pt x="567804" y="677037"/>
                </a:lnTo>
                <a:lnTo>
                  <a:pt x="538861" y="630351"/>
                </a:lnTo>
                <a:lnTo>
                  <a:pt x="509752" y="585266"/>
                </a:lnTo>
                <a:lnTo>
                  <a:pt x="480593" y="541832"/>
                </a:lnTo>
                <a:lnTo>
                  <a:pt x="451497" y="500049"/>
                </a:lnTo>
                <a:lnTo>
                  <a:pt x="422579" y="459955"/>
                </a:lnTo>
                <a:lnTo>
                  <a:pt x="393966" y="421576"/>
                </a:lnTo>
                <a:lnTo>
                  <a:pt x="365760" y="384937"/>
                </a:lnTo>
                <a:lnTo>
                  <a:pt x="338086" y="350062"/>
                </a:lnTo>
                <a:lnTo>
                  <a:pt x="311048" y="316979"/>
                </a:lnTo>
                <a:lnTo>
                  <a:pt x="284759" y="285699"/>
                </a:lnTo>
                <a:lnTo>
                  <a:pt x="259359" y="256273"/>
                </a:lnTo>
                <a:lnTo>
                  <a:pt x="211607" y="203034"/>
                </a:lnTo>
                <a:lnTo>
                  <a:pt x="168744" y="157467"/>
                </a:lnTo>
                <a:lnTo>
                  <a:pt x="131660" y="119786"/>
                </a:lnTo>
                <a:lnTo>
                  <a:pt x="101282" y="90182"/>
                </a:lnTo>
                <a:lnTo>
                  <a:pt x="70332" y="61379"/>
                </a:lnTo>
                <a:lnTo>
                  <a:pt x="0" y="0"/>
                </a:lnTo>
                <a:lnTo>
                  <a:pt x="0" y="190982"/>
                </a:lnTo>
                <a:lnTo>
                  <a:pt x="0" y="396278"/>
                </a:lnTo>
                <a:lnTo>
                  <a:pt x="0" y="3411309"/>
                </a:lnTo>
                <a:lnTo>
                  <a:pt x="0" y="3619703"/>
                </a:lnTo>
                <a:lnTo>
                  <a:pt x="0" y="3824313"/>
                </a:lnTo>
                <a:lnTo>
                  <a:pt x="68478" y="3755034"/>
                </a:lnTo>
                <a:lnTo>
                  <a:pt x="108839" y="3713670"/>
                </a:lnTo>
                <a:lnTo>
                  <a:pt x="148247" y="3672179"/>
                </a:lnTo>
                <a:lnTo>
                  <a:pt x="186702" y="3630574"/>
                </a:lnTo>
                <a:lnTo>
                  <a:pt x="224193" y="3588855"/>
                </a:lnTo>
                <a:lnTo>
                  <a:pt x="260731" y="3547008"/>
                </a:lnTo>
                <a:lnTo>
                  <a:pt x="296316" y="3505047"/>
                </a:lnTo>
                <a:lnTo>
                  <a:pt x="330936" y="3462959"/>
                </a:lnTo>
                <a:lnTo>
                  <a:pt x="364604" y="3420770"/>
                </a:lnTo>
                <a:lnTo>
                  <a:pt x="397306" y="3378454"/>
                </a:lnTo>
                <a:lnTo>
                  <a:pt x="429044" y="3336036"/>
                </a:lnTo>
                <a:lnTo>
                  <a:pt x="459828" y="3293503"/>
                </a:lnTo>
                <a:lnTo>
                  <a:pt x="489661" y="3250857"/>
                </a:lnTo>
                <a:lnTo>
                  <a:pt x="518515" y="3208109"/>
                </a:lnTo>
                <a:lnTo>
                  <a:pt x="546417" y="3165246"/>
                </a:lnTo>
                <a:lnTo>
                  <a:pt x="573354" y="3122282"/>
                </a:lnTo>
                <a:lnTo>
                  <a:pt x="599338" y="3079216"/>
                </a:lnTo>
                <a:lnTo>
                  <a:pt x="624344" y="3036049"/>
                </a:lnTo>
                <a:lnTo>
                  <a:pt x="648398" y="2992767"/>
                </a:lnTo>
                <a:lnTo>
                  <a:pt x="671474" y="2949397"/>
                </a:lnTo>
                <a:lnTo>
                  <a:pt x="693597" y="2905912"/>
                </a:lnTo>
                <a:lnTo>
                  <a:pt x="714756" y="2862338"/>
                </a:lnTo>
                <a:lnTo>
                  <a:pt x="717461" y="2856484"/>
                </a:lnTo>
                <a:lnTo>
                  <a:pt x="1011288" y="2543911"/>
                </a:lnTo>
                <a:lnTo>
                  <a:pt x="1359408" y="1809584"/>
                </a:lnTo>
                <a:close/>
              </a:path>
              <a:path w="3108960" h="4661534">
                <a:moveTo>
                  <a:pt x="3108464" y="2866491"/>
                </a:moveTo>
                <a:lnTo>
                  <a:pt x="3108375" y="2815691"/>
                </a:lnTo>
                <a:lnTo>
                  <a:pt x="3108033" y="2790291"/>
                </a:lnTo>
                <a:lnTo>
                  <a:pt x="3107563" y="2777591"/>
                </a:lnTo>
                <a:lnTo>
                  <a:pt x="3106534" y="2752191"/>
                </a:lnTo>
                <a:lnTo>
                  <a:pt x="3106102" y="2752191"/>
                </a:lnTo>
                <a:lnTo>
                  <a:pt x="3105797" y="2739491"/>
                </a:lnTo>
                <a:lnTo>
                  <a:pt x="3096844" y="2612491"/>
                </a:lnTo>
                <a:lnTo>
                  <a:pt x="2632735" y="2612491"/>
                </a:lnTo>
                <a:lnTo>
                  <a:pt x="2608288" y="2625191"/>
                </a:lnTo>
                <a:lnTo>
                  <a:pt x="2530856" y="2625191"/>
                </a:lnTo>
                <a:lnTo>
                  <a:pt x="2503754" y="2637891"/>
                </a:lnTo>
                <a:lnTo>
                  <a:pt x="2447747" y="2637891"/>
                </a:lnTo>
                <a:lnTo>
                  <a:pt x="2418892" y="2650591"/>
                </a:lnTo>
                <a:lnTo>
                  <a:pt x="2359583" y="2650591"/>
                </a:lnTo>
                <a:lnTo>
                  <a:pt x="2329192" y="2663291"/>
                </a:lnTo>
                <a:lnTo>
                  <a:pt x="2298319" y="2663291"/>
                </a:lnTo>
                <a:lnTo>
                  <a:pt x="2267000" y="2675991"/>
                </a:lnTo>
                <a:lnTo>
                  <a:pt x="2235276" y="2675991"/>
                </a:lnTo>
                <a:lnTo>
                  <a:pt x="2203132" y="2688691"/>
                </a:lnTo>
                <a:lnTo>
                  <a:pt x="2170633" y="2688691"/>
                </a:lnTo>
                <a:lnTo>
                  <a:pt x="2082114" y="2722575"/>
                </a:lnTo>
                <a:lnTo>
                  <a:pt x="1542415" y="2701340"/>
                </a:lnTo>
                <a:lnTo>
                  <a:pt x="811085" y="2940100"/>
                </a:lnTo>
                <a:lnTo>
                  <a:pt x="537273" y="3705187"/>
                </a:lnTo>
                <a:lnTo>
                  <a:pt x="524014" y="4123956"/>
                </a:lnTo>
                <a:lnTo>
                  <a:pt x="519277" y="4136491"/>
                </a:lnTo>
                <a:lnTo>
                  <a:pt x="500964" y="4187291"/>
                </a:lnTo>
                <a:lnTo>
                  <a:pt x="483539" y="4250791"/>
                </a:lnTo>
                <a:lnTo>
                  <a:pt x="467055" y="4301591"/>
                </a:lnTo>
                <a:lnTo>
                  <a:pt x="451510" y="4352391"/>
                </a:lnTo>
                <a:lnTo>
                  <a:pt x="436930" y="4415891"/>
                </a:lnTo>
                <a:lnTo>
                  <a:pt x="423354" y="4479391"/>
                </a:lnTo>
                <a:lnTo>
                  <a:pt x="410781" y="4542891"/>
                </a:lnTo>
                <a:lnTo>
                  <a:pt x="399262" y="4593691"/>
                </a:lnTo>
                <a:lnTo>
                  <a:pt x="390055" y="4657191"/>
                </a:lnTo>
                <a:lnTo>
                  <a:pt x="507123" y="4657191"/>
                </a:lnTo>
                <a:lnTo>
                  <a:pt x="506996" y="4661459"/>
                </a:lnTo>
                <a:lnTo>
                  <a:pt x="2139188" y="4661459"/>
                </a:lnTo>
                <a:lnTo>
                  <a:pt x="2142833" y="4657191"/>
                </a:lnTo>
                <a:lnTo>
                  <a:pt x="2429103" y="4657191"/>
                </a:lnTo>
                <a:lnTo>
                  <a:pt x="2460447" y="4619091"/>
                </a:lnTo>
                <a:lnTo>
                  <a:pt x="2508923" y="4568291"/>
                </a:lnTo>
                <a:lnTo>
                  <a:pt x="2554948" y="4504791"/>
                </a:lnTo>
                <a:lnTo>
                  <a:pt x="2598572" y="4453991"/>
                </a:lnTo>
                <a:lnTo>
                  <a:pt x="2639860" y="4403191"/>
                </a:lnTo>
                <a:lnTo>
                  <a:pt x="2678874" y="4339691"/>
                </a:lnTo>
                <a:lnTo>
                  <a:pt x="2715691" y="4288891"/>
                </a:lnTo>
                <a:lnTo>
                  <a:pt x="2750375" y="4225391"/>
                </a:lnTo>
                <a:lnTo>
                  <a:pt x="2782963" y="4161891"/>
                </a:lnTo>
                <a:lnTo>
                  <a:pt x="2813545" y="4111091"/>
                </a:lnTo>
                <a:lnTo>
                  <a:pt x="2842171" y="4047591"/>
                </a:lnTo>
                <a:lnTo>
                  <a:pt x="2868917" y="3996791"/>
                </a:lnTo>
                <a:lnTo>
                  <a:pt x="2893822" y="3933291"/>
                </a:lnTo>
                <a:lnTo>
                  <a:pt x="2916974" y="3882491"/>
                </a:lnTo>
                <a:lnTo>
                  <a:pt x="2938424" y="3818991"/>
                </a:lnTo>
                <a:lnTo>
                  <a:pt x="2958249" y="3768191"/>
                </a:lnTo>
                <a:lnTo>
                  <a:pt x="2976486" y="3704691"/>
                </a:lnTo>
                <a:lnTo>
                  <a:pt x="2993225" y="3653891"/>
                </a:lnTo>
                <a:lnTo>
                  <a:pt x="3008515" y="3590391"/>
                </a:lnTo>
                <a:lnTo>
                  <a:pt x="3022422" y="3539591"/>
                </a:lnTo>
                <a:lnTo>
                  <a:pt x="3034995" y="3488791"/>
                </a:lnTo>
                <a:lnTo>
                  <a:pt x="3046336" y="3437991"/>
                </a:lnTo>
                <a:lnTo>
                  <a:pt x="3056471" y="3387191"/>
                </a:lnTo>
                <a:lnTo>
                  <a:pt x="3065475" y="3336391"/>
                </a:lnTo>
                <a:lnTo>
                  <a:pt x="3073412" y="3285591"/>
                </a:lnTo>
                <a:lnTo>
                  <a:pt x="3080347" y="3234791"/>
                </a:lnTo>
                <a:lnTo>
                  <a:pt x="3086341" y="3196691"/>
                </a:lnTo>
                <a:lnTo>
                  <a:pt x="3091472" y="3145891"/>
                </a:lnTo>
                <a:lnTo>
                  <a:pt x="3095777" y="3107791"/>
                </a:lnTo>
                <a:lnTo>
                  <a:pt x="3099333" y="3069691"/>
                </a:lnTo>
                <a:lnTo>
                  <a:pt x="3102203" y="3031591"/>
                </a:lnTo>
                <a:lnTo>
                  <a:pt x="3104451" y="2993491"/>
                </a:lnTo>
                <a:lnTo>
                  <a:pt x="3106128" y="2955391"/>
                </a:lnTo>
                <a:lnTo>
                  <a:pt x="3107321" y="2917291"/>
                </a:lnTo>
                <a:lnTo>
                  <a:pt x="3108083" y="2891891"/>
                </a:lnTo>
                <a:lnTo>
                  <a:pt x="3108464" y="2866491"/>
                </a:lnTo>
                <a:close/>
              </a:path>
            </a:pathLst>
          </a:custGeom>
          <a:solidFill>
            <a:srgbClr val="97C16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2230" y="954089"/>
            <a:ext cx="458343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i="0" spc="45" dirty="0">
                <a:latin typeface="Times New Roman"/>
                <a:cs typeface="Times New Roman"/>
              </a:rPr>
              <a:t>Nasıl</a:t>
            </a:r>
            <a:r>
              <a:rPr sz="4200" i="0" spc="-345" dirty="0">
                <a:latin typeface="Times New Roman"/>
                <a:cs typeface="Times New Roman"/>
              </a:rPr>
              <a:t> </a:t>
            </a:r>
            <a:r>
              <a:rPr sz="4200" i="0" spc="50" dirty="0">
                <a:latin typeface="Times New Roman"/>
                <a:cs typeface="Times New Roman"/>
              </a:rPr>
              <a:t>Katılabilirsiniz</a:t>
            </a:r>
            <a:endParaRPr sz="42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028700" y="1665925"/>
            <a:ext cx="7905750" cy="8001000"/>
            <a:chOff x="1028700" y="1665925"/>
            <a:chExt cx="7905750" cy="8001000"/>
          </a:xfrm>
        </p:grpSpPr>
        <p:sp>
          <p:nvSpPr>
            <p:cNvPr id="4" name="object 4"/>
            <p:cNvSpPr/>
            <p:nvPr/>
          </p:nvSpPr>
          <p:spPr>
            <a:xfrm>
              <a:off x="1028700" y="1665925"/>
              <a:ext cx="7905750" cy="8001000"/>
            </a:xfrm>
            <a:custGeom>
              <a:avLst/>
              <a:gdLst/>
              <a:ahLst/>
              <a:cxnLst/>
              <a:rect l="l" t="t" r="r" b="b"/>
              <a:pathLst>
                <a:path w="7905750" h="8001000">
                  <a:moveTo>
                    <a:pt x="7905750" y="8001000"/>
                  </a:moveTo>
                  <a:lnTo>
                    <a:pt x="0" y="8001000"/>
                  </a:lnTo>
                  <a:lnTo>
                    <a:pt x="0" y="0"/>
                  </a:lnTo>
                  <a:lnTo>
                    <a:pt x="7905750" y="0"/>
                  </a:lnTo>
                  <a:lnTo>
                    <a:pt x="7905750" y="8001000"/>
                  </a:lnTo>
                  <a:close/>
                </a:path>
              </a:pathLst>
            </a:custGeom>
            <a:solidFill>
              <a:srgbClr val="97C160">
                <a:alpha val="14898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787374" y="3807119"/>
              <a:ext cx="133350" cy="13335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87374" y="4969169"/>
              <a:ext cx="133350" cy="13335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87374" y="6131219"/>
              <a:ext cx="133350" cy="13335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3606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40"/>
              </a:spcBef>
            </a:pPr>
            <a:r>
              <a:rPr spc="190" dirty="0"/>
              <a:t>Başvuru</a:t>
            </a:r>
            <a:r>
              <a:rPr spc="165" dirty="0"/>
              <a:t> </a:t>
            </a:r>
            <a:r>
              <a:rPr spc="135" dirty="0"/>
              <a:t>Şartları</a:t>
            </a:r>
          </a:p>
          <a:p>
            <a:pPr marL="724535" marR="485775">
              <a:lnSpc>
                <a:spcPct val="115500"/>
              </a:lnSpc>
              <a:spcBef>
                <a:spcPts val="1420"/>
              </a:spcBef>
            </a:pPr>
            <a:r>
              <a:rPr sz="3300" i="0" spc="90" dirty="0">
                <a:latin typeface="Arial"/>
                <a:cs typeface="Arial"/>
              </a:rPr>
              <a:t>Uluslararası </a:t>
            </a:r>
            <a:r>
              <a:rPr sz="3300" i="0" spc="175" dirty="0">
                <a:latin typeface="Arial"/>
                <a:cs typeface="Arial"/>
              </a:rPr>
              <a:t>İmam Hatip  </a:t>
            </a:r>
            <a:r>
              <a:rPr sz="3300" i="0" spc="55" dirty="0">
                <a:latin typeface="Arial"/>
                <a:cs typeface="Arial"/>
              </a:rPr>
              <a:t>Lisesinde </a:t>
            </a:r>
            <a:r>
              <a:rPr sz="3300" i="0" spc="95" dirty="0">
                <a:latin typeface="Arial"/>
                <a:cs typeface="Arial"/>
              </a:rPr>
              <a:t>okumuş </a:t>
            </a:r>
            <a:r>
              <a:rPr sz="3300" i="0" spc="140" dirty="0">
                <a:latin typeface="Arial"/>
                <a:cs typeface="Arial"/>
              </a:rPr>
              <a:t>olmak  </a:t>
            </a:r>
            <a:r>
              <a:rPr sz="3300" i="0" spc="180" dirty="0">
                <a:latin typeface="Arial"/>
                <a:cs typeface="Arial"/>
              </a:rPr>
              <a:t>Eğitim </a:t>
            </a:r>
            <a:r>
              <a:rPr sz="3300" i="0" spc="100" dirty="0">
                <a:latin typeface="Arial"/>
                <a:cs typeface="Arial"/>
              </a:rPr>
              <a:t>Fakültesi </a:t>
            </a:r>
            <a:r>
              <a:rPr sz="3300" i="0" spc="165" dirty="0">
                <a:latin typeface="Arial"/>
                <a:cs typeface="Arial"/>
              </a:rPr>
              <a:t>tercih</a:t>
            </a:r>
            <a:r>
              <a:rPr sz="3300" i="0" spc="-470" dirty="0">
                <a:latin typeface="Arial"/>
                <a:cs typeface="Arial"/>
              </a:rPr>
              <a:t> </a:t>
            </a:r>
            <a:r>
              <a:rPr sz="3300" i="0" spc="114" dirty="0">
                <a:latin typeface="Arial"/>
                <a:cs typeface="Arial"/>
              </a:rPr>
              <a:t>etmiş  </a:t>
            </a:r>
            <a:r>
              <a:rPr sz="3300" i="0" spc="140" dirty="0">
                <a:latin typeface="Arial"/>
                <a:cs typeface="Arial"/>
              </a:rPr>
              <a:t>olmak</a:t>
            </a:r>
            <a:endParaRPr sz="3300">
              <a:latin typeface="Arial"/>
              <a:cs typeface="Arial"/>
            </a:endParaRPr>
          </a:p>
          <a:p>
            <a:pPr marL="724535" marR="1113790">
              <a:lnSpc>
                <a:spcPct val="115500"/>
              </a:lnSpc>
            </a:pPr>
            <a:r>
              <a:rPr sz="3300" i="0" spc="10" dirty="0">
                <a:latin typeface="Arial"/>
                <a:cs typeface="Arial"/>
              </a:rPr>
              <a:t>%70 </a:t>
            </a:r>
            <a:r>
              <a:rPr sz="3300" i="0" spc="35" dirty="0">
                <a:latin typeface="Arial"/>
                <a:cs typeface="Arial"/>
              </a:rPr>
              <a:t>başarı </a:t>
            </a:r>
            <a:r>
              <a:rPr sz="3300" i="0" spc="95" dirty="0">
                <a:latin typeface="Arial"/>
                <a:cs typeface="Arial"/>
              </a:rPr>
              <a:t>puanına</a:t>
            </a:r>
            <a:r>
              <a:rPr sz="3300" i="0" spc="-215" dirty="0">
                <a:latin typeface="Arial"/>
                <a:cs typeface="Arial"/>
              </a:rPr>
              <a:t> </a:t>
            </a:r>
            <a:r>
              <a:rPr sz="3300" i="0" spc="85" dirty="0">
                <a:latin typeface="Arial"/>
                <a:cs typeface="Arial"/>
              </a:rPr>
              <a:t>sahip  </a:t>
            </a:r>
            <a:r>
              <a:rPr sz="3300" i="0" spc="140" dirty="0">
                <a:latin typeface="Arial"/>
                <a:cs typeface="Arial"/>
              </a:rPr>
              <a:t>olmak</a:t>
            </a:r>
            <a:endParaRPr sz="3300">
              <a:latin typeface="Arial"/>
              <a:cs typeface="Arial"/>
            </a:endParaRPr>
          </a:p>
          <a:p>
            <a:pPr marL="12700" marR="5080">
              <a:lnSpc>
                <a:spcPct val="115500"/>
              </a:lnSpc>
              <a:spcBef>
                <a:spcPts val="5"/>
              </a:spcBef>
            </a:pPr>
            <a:r>
              <a:rPr sz="3300" i="0" spc="110" dirty="0">
                <a:latin typeface="Arial"/>
                <a:cs typeface="Arial"/>
              </a:rPr>
              <a:t>Başvurular </a:t>
            </a:r>
            <a:r>
              <a:rPr sz="3300" i="0" spc="150" dirty="0">
                <a:latin typeface="Arial"/>
                <a:cs typeface="Arial"/>
              </a:rPr>
              <a:t>için:  </a:t>
            </a:r>
            <a:r>
              <a:rPr sz="3300" i="0" spc="190" dirty="0">
                <a:solidFill>
                  <a:srgbClr val="0C45A6"/>
                </a:solidFill>
                <a:latin typeface="Arial"/>
                <a:cs typeface="Arial"/>
              </a:rPr>
              <a:t>https://turkiyemaarif.org/</a:t>
            </a:r>
            <a:r>
              <a:rPr sz="3300" i="0" spc="15" dirty="0">
                <a:solidFill>
                  <a:srgbClr val="0C45A6"/>
                </a:solidFill>
                <a:latin typeface="Arial"/>
                <a:cs typeface="Arial"/>
              </a:rPr>
              <a:t> </a:t>
            </a:r>
            <a:r>
              <a:rPr sz="3300" i="0" spc="120" dirty="0">
                <a:latin typeface="Arial"/>
                <a:cs typeface="Arial"/>
              </a:rPr>
              <a:t>adresini  </a:t>
            </a:r>
            <a:r>
              <a:rPr sz="3300" i="0" spc="185" dirty="0">
                <a:latin typeface="Arial"/>
                <a:cs typeface="Arial"/>
              </a:rPr>
              <a:t>takip</a:t>
            </a:r>
            <a:r>
              <a:rPr sz="3300" i="0" spc="-45" dirty="0">
                <a:latin typeface="Arial"/>
                <a:cs typeface="Arial"/>
              </a:rPr>
              <a:t> </a:t>
            </a:r>
            <a:r>
              <a:rPr sz="3300" i="0" spc="125" dirty="0">
                <a:latin typeface="Arial"/>
                <a:cs typeface="Arial"/>
              </a:rPr>
              <a:t>ediniz.</a:t>
            </a:r>
            <a:endParaRPr sz="33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353550" y="1665925"/>
            <a:ext cx="7905750" cy="8001000"/>
          </a:xfrm>
          <a:custGeom>
            <a:avLst/>
            <a:gdLst/>
            <a:ahLst/>
            <a:cxnLst/>
            <a:rect l="l" t="t" r="r" b="b"/>
            <a:pathLst>
              <a:path w="7905750" h="8001000">
                <a:moveTo>
                  <a:pt x="7905750" y="8001000"/>
                </a:moveTo>
                <a:lnTo>
                  <a:pt x="0" y="8001000"/>
                </a:lnTo>
                <a:lnTo>
                  <a:pt x="0" y="0"/>
                </a:lnTo>
                <a:lnTo>
                  <a:pt x="7905750" y="0"/>
                </a:lnTo>
                <a:lnTo>
                  <a:pt x="7905750" y="8001000"/>
                </a:lnTo>
                <a:close/>
              </a:path>
            </a:pathLst>
          </a:custGeom>
          <a:solidFill>
            <a:srgbClr val="97C160">
              <a:alpha val="148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756627" y="1779420"/>
            <a:ext cx="6775450" cy="7626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00"/>
              </a:lnSpc>
              <a:spcBef>
                <a:spcPts val="100"/>
              </a:spcBef>
            </a:pPr>
            <a:r>
              <a:rPr sz="3100" spc="114" dirty="0">
                <a:solidFill>
                  <a:srgbClr val="745B60"/>
                </a:solidFill>
                <a:latin typeface="Arial"/>
                <a:cs typeface="Arial"/>
              </a:rPr>
              <a:t>Türkiye'de </a:t>
            </a:r>
            <a:r>
              <a:rPr sz="3100" spc="160" dirty="0">
                <a:solidFill>
                  <a:srgbClr val="745B60"/>
                </a:solidFill>
                <a:latin typeface="Arial"/>
                <a:cs typeface="Arial"/>
              </a:rPr>
              <a:t>eğitim </a:t>
            </a:r>
            <a:r>
              <a:rPr sz="3100" spc="60" dirty="0">
                <a:solidFill>
                  <a:srgbClr val="745B60"/>
                </a:solidFill>
                <a:latin typeface="Arial"/>
                <a:cs typeface="Arial"/>
              </a:rPr>
              <a:t>gören</a:t>
            </a:r>
            <a:r>
              <a:rPr sz="3100" spc="-40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100" spc="140" dirty="0">
                <a:solidFill>
                  <a:srgbClr val="745B60"/>
                </a:solidFill>
                <a:latin typeface="Arial"/>
                <a:cs typeface="Arial"/>
              </a:rPr>
              <a:t>öğrencilerin  </a:t>
            </a:r>
            <a:r>
              <a:rPr sz="3100" spc="225" dirty="0">
                <a:solidFill>
                  <a:srgbClr val="745B60"/>
                </a:solidFill>
                <a:latin typeface="Arial"/>
                <a:cs typeface="Arial"/>
              </a:rPr>
              <a:t>bir </a:t>
            </a:r>
            <a:r>
              <a:rPr sz="3100" spc="120" dirty="0">
                <a:solidFill>
                  <a:srgbClr val="745B60"/>
                </a:solidFill>
                <a:latin typeface="Arial"/>
                <a:cs typeface="Arial"/>
              </a:rPr>
              <a:t>kısmı </a:t>
            </a:r>
            <a:r>
              <a:rPr sz="3100" spc="190" dirty="0">
                <a:solidFill>
                  <a:srgbClr val="745B60"/>
                </a:solidFill>
                <a:latin typeface="Arial"/>
                <a:cs typeface="Arial"/>
              </a:rPr>
              <a:t>İlahiyat </a:t>
            </a:r>
            <a:r>
              <a:rPr sz="3100" spc="130" dirty="0">
                <a:solidFill>
                  <a:srgbClr val="745B60"/>
                </a:solidFill>
                <a:latin typeface="Arial"/>
                <a:cs typeface="Arial"/>
              </a:rPr>
              <a:t>Fakültesini </a:t>
            </a:r>
            <a:r>
              <a:rPr sz="3100" spc="155" dirty="0">
                <a:solidFill>
                  <a:srgbClr val="745B60"/>
                </a:solidFill>
                <a:latin typeface="Arial"/>
                <a:cs typeface="Arial"/>
              </a:rPr>
              <a:t>tercih  </a:t>
            </a:r>
            <a:r>
              <a:rPr sz="3100" spc="110" dirty="0">
                <a:solidFill>
                  <a:srgbClr val="745B60"/>
                </a:solidFill>
                <a:latin typeface="Arial"/>
                <a:cs typeface="Arial"/>
              </a:rPr>
              <a:t>ediyor. </a:t>
            </a:r>
            <a:r>
              <a:rPr sz="3100" spc="-10" dirty="0">
                <a:solidFill>
                  <a:srgbClr val="745B60"/>
                </a:solidFill>
                <a:latin typeface="Arial"/>
                <a:cs typeface="Arial"/>
              </a:rPr>
              <a:t>Bu </a:t>
            </a:r>
            <a:r>
              <a:rPr sz="3100" spc="135" dirty="0">
                <a:solidFill>
                  <a:srgbClr val="745B60"/>
                </a:solidFill>
                <a:latin typeface="Arial"/>
                <a:cs typeface="Arial"/>
              </a:rPr>
              <a:t>durumda </a:t>
            </a:r>
            <a:r>
              <a:rPr sz="3100" spc="130" dirty="0">
                <a:solidFill>
                  <a:srgbClr val="745B60"/>
                </a:solidFill>
                <a:latin typeface="Arial"/>
                <a:cs typeface="Arial"/>
              </a:rPr>
              <a:t>Diyanet </a:t>
            </a:r>
            <a:r>
              <a:rPr sz="3100" spc="135" dirty="0">
                <a:solidFill>
                  <a:srgbClr val="745B60"/>
                </a:solidFill>
                <a:latin typeface="Arial"/>
                <a:cs typeface="Arial"/>
              </a:rPr>
              <a:t>Vakfı  </a:t>
            </a:r>
            <a:r>
              <a:rPr sz="3100" spc="80" dirty="0">
                <a:solidFill>
                  <a:srgbClr val="745B60"/>
                </a:solidFill>
                <a:latin typeface="Arial"/>
                <a:cs typeface="Arial"/>
              </a:rPr>
              <a:t>burs</a:t>
            </a:r>
            <a:r>
              <a:rPr sz="3100" spc="-4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100" spc="150" dirty="0">
                <a:solidFill>
                  <a:srgbClr val="745B60"/>
                </a:solidFill>
                <a:latin typeface="Arial"/>
                <a:cs typeface="Arial"/>
              </a:rPr>
              <a:t>veriyor.</a:t>
            </a:r>
            <a:endParaRPr sz="3100">
              <a:latin typeface="Arial"/>
              <a:cs typeface="Arial"/>
            </a:endParaRPr>
          </a:p>
          <a:p>
            <a:pPr marL="12700" marR="24130">
              <a:lnSpc>
                <a:spcPct val="114900"/>
              </a:lnSpc>
            </a:pPr>
            <a:r>
              <a:rPr sz="3100" spc="25" dirty="0">
                <a:solidFill>
                  <a:srgbClr val="745B60"/>
                </a:solidFill>
                <a:latin typeface="Arial"/>
                <a:cs typeface="Arial"/>
              </a:rPr>
              <a:t>Siyaset </a:t>
            </a:r>
            <a:r>
              <a:rPr sz="3100" spc="235" dirty="0">
                <a:solidFill>
                  <a:srgbClr val="745B60"/>
                </a:solidFill>
                <a:latin typeface="Arial"/>
                <a:cs typeface="Arial"/>
              </a:rPr>
              <a:t>bilimi, </a:t>
            </a:r>
            <a:r>
              <a:rPr sz="3100" spc="145" dirty="0">
                <a:solidFill>
                  <a:srgbClr val="745B60"/>
                </a:solidFill>
                <a:latin typeface="Arial"/>
                <a:cs typeface="Arial"/>
              </a:rPr>
              <a:t>hukuk, tıp,  </a:t>
            </a:r>
            <a:r>
              <a:rPr sz="3100" spc="165" dirty="0">
                <a:solidFill>
                  <a:srgbClr val="745B60"/>
                </a:solidFill>
                <a:latin typeface="Arial"/>
                <a:cs typeface="Arial"/>
              </a:rPr>
              <a:t>mühendislik </a:t>
            </a:r>
            <a:r>
              <a:rPr sz="3100" spc="155" dirty="0">
                <a:solidFill>
                  <a:srgbClr val="745B60"/>
                </a:solidFill>
                <a:latin typeface="Arial"/>
                <a:cs typeface="Arial"/>
              </a:rPr>
              <a:t>gibi </a:t>
            </a:r>
            <a:r>
              <a:rPr sz="3100" spc="220" dirty="0">
                <a:solidFill>
                  <a:srgbClr val="745B60"/>
                </a:solidFill>
                <a:latin typeface="Arial"/>
                <a:cs typeface="Arial"/>
              </a:rPr>
              <a:t>belirli </a:t>
            </a:r>
            <a:r>
              <a:rPr sz="3100" spc="105" dirty="0">
                <a:solidFill>
                  <a:srgbClr val="745B60"/>
                </a:solidFill>
                <a:latin typeface="Arial"/>
                <a:cs typeface="Arial"/>
              </a:rPr>
              <a:t>alanlarda  </a:t>
            </a:r>
            <a:r>
              <a:rPr sz="3100" spc="160" dirty="0">
                <a:solidFill>
                  <a:srgbClr val="745B60"/>
                </a:solidFill>
                <a:latin typeface="Arial"/>
                <a:cs typeface="Arial"/>
              </a:rPr>
              <a:t>eğitim </a:t>
            </a:r>
            <a:r>
              <a:rPr sz="3100" spc="95" dirty="0">
                <a:solidFill>
                  <a:srgbClr val="745B60"/>
                </a:solidFill>
                <a:latin typeface="Arial"/>
                <a:cs typeface="Arial"/>
              </a:rPr>
              <a:t>görmek </a:t>
            </a:r>
            <a:r>
              <a:rPr sz="3100" spc="110" dirty="0">
                <a:solidFill>
                  <a:srgbClr val="745B60"/>
                </a:solidFill>
                <a:latin typeface="Arial"/>
                <a:cs typeface="Arial"/>
              </a:rPr>
              <a:t>isteyenler </a:t>
            </a:r>
            <a:r>
              <a:rPr sz="3100" spc="-70" dirty="0">
                <a:solidFill>
                  <a:srgbClr val="745B60"/>
                </a:solidFill>
                <a:latin typeface="Arial"/>
                <a:cs typeface="Arial"/>
              </a:rPr>
              <a:t>de</a:t>
            </a:r>
            <a:r>
              <a:rPr sz="3100" spc="-52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100" spc="130" dirty="0">
                <a:solidFill>
                  <a:srgbClr val="745B60"/>
                </a:solidFill>
                <a:latin typeface="Arial"/>
                <a:cs typeface="Arial"/>
              </a:rPr>
              <a:t>Yurtdışı  </a:t>
            </a:r>
            <a:r>
              <a:rPr sz="3100" spc="170" dirty="0">
                <a:solidFill>
                  <a:srgbClr val="745B60"/>
                </a:solidFill>
                <a:latin typeface="Arial"/>
                <a:cs typeface="Arial"/>
              </a:rPr>
              <a:t>Türkler </a:t>
            </a:r>
            <a:r>
              <a:rPr sz="3100" spc="-35" dirty="0">
                <a:solidFill>
                  <a:srgbClr val="745B60"/>
                </a:solidFill>
                <a:latin typeface="Arial"/>
                <a:cs typeface="Arial"/>
              </a:rPr>
              <a:t>ve </a:t>
            </a:r>
            <a:r>
              <a:rPr sz="3100" spc="105" dirty="0">
                <a:solidFill>
                  <a:srgbClr val="745B60"/>
                </a:solidFill>
                <a:latin typeface="Arial"/>
                <a:cs typeface="Arial"/>
              </a:rPr>
              <a:t>Akraba </a:t>
            </a:r>
            <a:r>
              <a:rPr sz="3100" spc="170" dirty="0">
                <a:solidFill>
                  <a:srgbClr val="745B60"/>
                </a:solidFill>
                <a:latin typeface="Arial"/>
                <a:cs typeface="Arial"/>
              </a:rPr>
              <a:t>Topluluklar  </a:t>
            </a:r>
            <a:r>
              <a:rPr sz="3100" spc="65" dirty="0">
                <a:solidFill>
                  <a:srgbClr val="745B60"/>
                </a:solidFill>
                <a:latin typeface="Arial"/>
                <a:cs typeface="Arial"/>
              </a:rPr>
              <a:t>Başkanlığı </a:t>
            </a:r>
            <a:r>
              <a:rPr sz="3100" spc="140" dirty="0">
                <a:solidFill>
                  <a:srgbClr val="745B60"/>
                </a:solidFill>
                <a:latin typeface="Arial"/>
                <a:cs typeface="Arial"/>
              </a:rPr>
              <a:t>tarafından </a:t>
            </a:r>
            <a:r>
              <a:rPr sz="3100" spc="80" dirty="0">
                <a:solidFill>
                  <a:srgbClr val="745B60"/>
                </a:solidFill>
                <a:latin typeface="Arial"/>
                <a:cs typeface="Arial"/>
              </a:rPr>
              <a:t>burs</a:t>
            </a:r>
            <a:r>
              <a:rPr sz="3100" spc="-34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100" spc="130" dirty="0">
                <a:solidFill>
                  <a:srgbClr val="745B60"/>
                </a:solidFill>
                <a:latin typeface="Arial"/>
                <a:cs typeface="Arial"/>
              </a:rPr>
              <a:t>alıyor.</a:t>
            </a:r>
            <a:endParaRPr sz="3100">
              <a:latin typeface="Arial"/>
              <a:cs typeface="Arial"/>
            </a:endParaRPr>
          </a:p>
          <a:p>
            <a:pPr marL="12700" marR="325755">
              <a:lnSpc>
                <a:spcPct val="114900"/>
              </a:lnSpc>
            </a:pPr>
            <a:r>
              <a:rPr sz="3100" spc="85" dirty="0">
                <a:solidFill>
                  <a:srgbClr val="745B60"/>
                </a:solidFill>
                <a:latin typeface="Arial"/>
                <a:cs typeface="Arial"/>
              </a:rPr>
              <a:t>Uluslararası </a:t>
            </a:r>
            <a:r>
              <a:rPr sz="3100" spc="165" dirty="0">
                <a:solidFill>
                  <a:srgbClr val="745B60"/>
                </a:solidFill>
                <a:latin typeface="Arial"/>
                <a:cs typeface="Arial"/>
              </a:rPr>
              <a:t>İmam Hatip </a:t>
            </a:r>
            <a:r>
              <a:rPr sz="3100" spc="45" dirty="0">
                <a:solidFill>
                  <a:srgbClr val="745B60"/>
                </a:solidFill>
                <a:latin typeface="Arial"/>
                <a:cs typeface="Arial"/>
              </a:rPr>
              <a:t>Lisesi  </a:t>
            </a:r>
            <a:r>
              <a:rPr sz="3100" spc="135" dirty="0">
                <a:solidFill>
                  <a:srgbClr val="745B60"/>
                </a:solidFill>
                <a:latin typeface="Arial"/>
                <a:cs typeface="Arial"/>
              </a:rPr>
              <a:t>öğrencileri </a:t>
            </a:r>
            <a:r>
              <a:rPr sz="3100" spc="160" dirty="0">
                <a:solidFill>
                  <a:srgbClr val="745B60"/>
                </a:solidFill>
                <a:latin typeface="Arial"/>
                <a:cs typeface="Arial"/>
              </a:rPr>
              <a:t>eğitim </a:t>
            </a:r>
            <a:r>
              <a:rPr sz="3100" spc="185" dirty="0">
                <a:solidFill>
                  <a:srgbClr val="745B60"/>
                </a:solidFill>
                <a:latin typeface="Arial"/>
                <a:cs typeface="Arial"/>
              </a:rPr>
              <a:t>fakültelerini  </a:t>
            </a:r>
            <a:r>
              <a:rPr sz="3100" spc="135" dirty="0">
                <a:solidFill>
                  <a:srgbClr val="745B60"/>
                </a:solidFill>
                <a:latin typeface="Arial"/>
                <a:cs typeface="Arial"/>
              </a:rPr>
              <a:t>kazandıkları </a:t>
            </a:r>
            <a:r>
              <a:rPr sz="3100" spc="145" dirty="0">
                <a:solidFill>
                  <a:srgbClr val="745B60"/>
                </a:solidFill>
                <a:latin typeface="Arial"/>
                <a:cs typeface="Arial"/>
              </a:rPr>
              <a:t>takdirde </a:t>
            </a:r>
            <a:r>
              <a:rPr sz="3100" spc="190" dirty="0">
                <a:solidFill>
                  <a:srgbClr val="745B60"/>
                </a:solidFill>
                <a:latin typeface="Arial"/>
                <a:cs typeface="Arial"/>
              </a:rPr>
              <a:t>Maarif</a:t>
            </a:r>
            <a:r>
              <a:rPr sz="3100" spc="-42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100" spc="135" dirty="0">
                <a:solidFill>
                  <a:srgbClr val="745B60"/>
                </a:solidFill>
                <a:latin typeface="Arial"/>
                <a:cs typeface="Arial"/>
              </a:rPr>
              <a:t>Vakfı  </a:t>
            </a:r>
            <a:r>
              <a:rPr sz="3100" spc="130" dirty="0">
                <a:solidFill>
                  <a:srgbClr val="745B60"/>
                </a:solidFill>
                <a:latin typeface="Arial"/>
                <a:cs typeface="Arial"/>
              </a:rPr>
              <a:t>öğrenim </a:t>
            </a:r>
            <a:r>
              <a:rPr sz="3100" spc="145" dirty="0">
                <a:solidFill>
                  <a:srgbClr val="745B60"/>
                </a:solidFill>
                <a:latin typeface="Arial"/>
                <a:cs typeface="Arial"/>
              </a:rPr>
              <a:t>hayatları </a:t>
            </a:r>
            <a:r>
              <a:rPr sz="3100" spc="60" dirty="0">
                <a:solidFill>
                  <a:srgbClr val="745B60"/>
                </a:solidFill>
                <a:latin typeface="Arial"/>
                <a:cs typeface="Arial"/>
              </a:rPr>
              <a:t>boyunca </a:t>
            </a:r>
            <a:r>
              <a:rPr sz="3100" spc="80" dirty="0">
                <a:solidFill>
                  <a:srgbClr val="745B60"/>
                </a:solidFill>
                <a:latin typeface="Arial"/>
                <a:cs typeface="Arial"/>
              </a:rPr>
              <a:t>burs  </a:t>
            </a:r>
            <a:r>
              <a:rPr sz="3100" spc="65" dirty="0">
                <a:solidFill>
                  <a:srgbClr val="745B60"/>
                </a:solidFill>
                <a:latin typeface="Arial"/>
                <a:cs typeface="Arial"/>
              </a:rPr>
              <a:t>olanağı</a:t>
            </a:r>
            <a:r>
              <a:rPr sz="3100" spc="-4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100" spc="80" dirty="0">
                <a:solidFill>
                  <a:srgbClr val="745B60"/>
                </a:solidFill>
                <a:latin typeface="Arial"/>
                <a:cs typeface="Arial"/>
              </a:rPr>
              <a:t>sağlıyor.</a:t>
            </a:r>
            <a:endParaRPr sz="3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0254" y="1028699"/>
            <a:ext cx="5276849" cy="55054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57555" y="6892052"/>
            <a:ext cx="11777980" cy="128079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3404870" marR="5080" indent="-3392804">
              <a:lnSpc>
                <a:spcPts val="4730"/>
              </a:lnSpc>
              <a:spcBef>
                <a:spcPts val="615"/>
              </a:spcBef>
            </a:pPr>
            <a:r>
              <a:rPr sz="4300" i="0" spc="-105" dirty="0">
                <a:solidFill>
                  <a:srgbClr val="004AAC"/>
                </a:solidFill>
                <a:latin typeface="Arial"/>
                <a:cs typeface="Arial"/>
              </a:rPr>
              <a:t>Türkiye</a:t>
            </a:r>
            <a:r>
              <a:rPr sz="4300" i="0" spc="-465" dirty="0">
                <a:solidFill>
                  <a:srgbClr val="004AAC"/>
                </a:solidFill>
                <a:latin typeface="Arial"/>
                <a:cs typeface="Arial"/>
              </a:rPr>
              <a:t> </a:t>
            </a:r>
            <a:r>
              <a:rPr sz="4300" i="0" spc="-60" dirty="0">
                <a:solidFill>
                  <a:srgbClr val="004AAC"/>
                </a:solidFill>
                <a:latin typeface="Arial"/>
                <a:cs typeface="Arial"/>
              </a:rPr>
              <a:t>Diyanet</a:t>
            </a:r>
            <a:r>
              <a:rPr sz="4300" i="0" spc="-465" dirty="0">
                <a:solidFill>
                  <a:srgbClr val="004AAC"/>
                </a:solidFill>
                <a:latin typeface="Arial"/>
                <a:cs typeface="Arial"/>
              </a:rPr>
              <a:t> </a:t>
            </a:r>
            <a:r>
              <a:rPr sz="4300" i="0" spc="-110" dirty="0">
                <a:solidFill>
                  <a:srgbClr val="004AAC"/>
                </a:solidFill>
                <a:latin typeface="Arial"/>
                <a:cs typeface="Arial"/>
              </a:rPr>
              <a:t>Vakfı</a:t>
            </a:r>
            <a:r>
              <a:rPr sz="4300" i="0" spc="-459" dirty="0">
                <a:solidFill>
                  <a:srgbClr val="004AAC"/>
                </a:solidFill>
                <a:latin typeface="Arial"/>
                <a:cs typeface="Arial"/>
              </a:rPr>
              <a:t> </a:t>
            </a:r>
            <a:r>
              <a:rPr sz="4300" i="0" spc="-20" dirty="0">
                <a:solidFill>
                  <a:srgbClr val="004AAC"/>
                </a:solidFill>
                <a:latin typeface="Arial"/>
                <a:cs typeface="Arial"/>
              </a:rPr>
              <a:t>Burslandırma</a:t>
            </a:r>
            <a:r>
              <a:rPr sz="4300" i="0" spc="-465" dirty="0">
                <a:solidFill>
                  <a:srgbClr val="004AAC"/>
                </a:solidFill>
                <a:latin typeface="Arial"/>
                <a:cs typeface="Arial"/>
              </a:rPr>
              <a:t> </a:t>
            </a:r>
            <a:r>
              <a:rPr sz="4300" i="0" spc="-310" dirty="0">
                <a:solidFill>
                  <a:srgbClr val="004AAC"/>
                </a:solidFill>
                <a:latin typeface="Arial"/>
                <a:cs typeface="Arial"/>
              </a:rPr>
              <a:t>ve</a:t>
            </a:r>
            <a:r>
              <a:rPr sz="4300" i="0" spc="-459" dirty="0">
                <a:solidFill>
                  <a:srgbClr val="004AAC"/>
                </a:solidFill>
                <a:latin typeface="Arial"/>
                <a:cs typeface="Arial"/>
              </a:rPr>
              <a:t> </a:t>
            </a:r>
            <a:r>
              <a:rPr sz="4300" i="0" spc="-90" dirty="0">
                <a:solidFill>
                  <a:srgbClr val="004AAC"/>
                </a:solidFill>
                <a:latin typeface="Arial"/>
                <a:cs typeface="Arial"/>
              </a:rPr>
              <a:t>Üniversiteye  </a:t>
            </a:r>
            <a:r>
              <a:rPr sz="4300" i="0" spc="-95" dirty="0">
                <a:solidFill>
                  <a:srgbClr val="004AAC"/>
                </a:solidFill>
                <a:latin typeface="Arial"/>
                <a:cs typeface="Arial"/>
              </a:rPr>
              <a:t>YErleştirme</a:t>
            </a:r>
            <a:r>
              <a:rPr sz="4300" i="0" spc="-465" dirty="0">
                <a:solidFill>
                  <a:srgbClr val="004AAC"/>
                </a:solidFill>
                <a:latin typeface="Arial"/>
                <a:cs typeface="Arial"/>
              </a:rPr>
              <a:t> </a:t>
            </a:r>
            <a:r>
              <a:rPr sz="4300" i="0" spc="-75" dirty="0">
                <a:solidFill>
                  <a:srgbClr val="004AAC"/>
                </a:solidFill>
                <a:latin typeface="Arial"/>
                <a:cs typeface="Arial"/>
              </a:rPr>
              <a:t>Programı</a:t>
            </a:r>
            <a:endParaRPr sz="4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0679" y="2272972"/>
            <a:ext cx="7951470" cy="269240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3800" spc="-75" dirty="0">
                <a:solidFill>
                  <a:srgbClr val="745B60"/>
                </a:solidFill>
                <a:latin typeface="Arial"/>
                <a:cs typeface="Arial"/>
              </a:rPr>
              <a:t>2</a:t>
            </a:r>
            <a:r>
              <a:rPr sz="3800" spc="-30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800" dirty="0">
                <a:solidFill>
                  <a:srgbClr val="745B60"/>
                </a:solidFill>
                <a:latin typeface="Arial"/>
                <a:cs typeface="Arial"/>
              </a:rPr>
              <a:t>kısında</a:t>
            </a:r>
            <a:r>
              <a:rPr sz="3800" spc="-30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800" spc="50" dirty="0">
                <a:solidFill>
                  <a:srgbClr val="745B60"/>
                </a:solidFill>
                <a:latin typeface="Arial"/>
                <a:cs typeface="Arial"/>
              </a:rPr>
              <a:t>burslandırma</a:t>
            </a:r>
            <a:r>
              <a:rPr sz="3800" spc="-30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800" spc="35" dirty="0">
                <a:solidFill>
                  <a:srgbClr val="745B60"/>
                </a:solidFill>
                <a:latin typeface="Arial"/>
                <a:cs typeface="Arial"/>
              </a:rPr>
              <a:t>yapıyor:</a:t>
            </a:r>
            <a:endParaRPr sz="3800">
              <a:latin typeface="Arial"/>
              <a:cs typeface="Arial"/>
            </a:endParaRPr>
          </a:p>
          <a:p>
            <a:pPr marL="832485" marR="5080">
              <a:lnSpc>
                <a:spcPct val="115100"/>
              </a:lnSpc>
            </a:pPr>
            <a:r>
              <a:rPr sz="3800" spc="254" dirty="0">
                <a:solidFill>
                  <a:srgbClr val="745B60"/>
                </a:solidFill>
                <a:latin typeface="Arial"/>
                <a:cs typeface="Arial"/>
              </a:rPr>
              <a:t>İlki</a:t>
            </a:r>
            <a:r>
              <a:rPr sz="3800" spc="-31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800" spc="125" dirty="0">
                <a:solidFill>
                  <a:srgbClr val="745B60"/>
                </a:solidFill>
                <a:latin typeface="Arial"/>
                <a:cs typeface="Arial"/>
              </a:rPr>
              <a:t>İmam-Hatip</a:t>
            </a:r>
            <a:r>
              <a:rPr sz="3800" spc="-30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800" spc="40" dirty="0">
                <a:solidFill>
                  <a:srgbClr val="745B60"/>
                </a:solidFill>
                <a:latin typeface="Arial"/>
                <a:cs typeface="Arial"/>
              </a:rPr>
              <a:t>liselerine</a:t>
            </a:r>
            <a:r>
              <a:rPr sz="3800" spc="-30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800" spc="40" dirty="0">
                <a:solidFill>
                  <a:srgbClr val="745B60"/>
                </a:solidFill>
                <a:latin typeface="Arial"/>
                <a:cs typeface="Arial"/>
              </a:rPr>
              <a:t>girişte,  </a:t>
            </a:r>
            <a:r>
              <a:rPr sz="3800" spc="125" dirty="0">
                <a:solidFill>
                  <a:srgbClr val="745B60"/>
                </a:solidFill>
                <a:latin typeface="Arial"/>
                <a:cs typeface="Arial"/>
              </a:rPr>
              <a:t>İkincisi </a:t>
            </a:r>
            <a:r>
              <a:rPr sz="3800" spc="-100" dirty="0">
                <a:solidFill>
                  <a:srgbClr val="745B60"/>
                </a:solidFill>
                <a:latin typeface="Arial"/>
                <a:cs typeface="Arial"/>
              </a:rPr>
              <a:t>ise </a:t>
            </a:r>
            <a:r>
              <a:rPr sz="3800" spc="120" dirty="0">
                <a:solidFill>
                  <a:srgbClr val="745B60"/>
                </a:solidFill>
                <a:latin typeface="Arial"/>
                <a:cs typeface="Arial"/>
              </a:rPr>
              <a:t>İlahiyat </a:t>
            </a:r>
            <a:r>
              <a:rPr sz="3800" dirty="0">
                <a:solidFill>
                  <a:srgbClr val="745B60"/>
                </a:solidFill>
                <a:latin typeface="Arial"/>
                <a:cs typeface="Arial"/>
              </a:rPr>
              <a:t>alanında  </a:t>
            </a:r>
            <a:r>
              <a:rPr sz="3800" spc="40" dirty="0">
                <a:solidFill>
                  <a:srgbClr val="745B60"/>
                </a:solidFill>
                <a:latin typeface="Arial"/>
                <a:cs typeface="Arial"/>
              </a:rPr>
              <a:t>yapılan</a:t>
            </a:r>
            <a:r>
              <a:rPr sz="3800" spc="-30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800" spc="15" dirty="0">
                <a:solidFill>
                  <a:srgbClr val="745B60"/>
                </a:solidFill>
                <a:latin typeface="Arial"/>
                <a:cs typeface="Arial"/>
              </a:rPr>
              <a:t>çalışmalardır.</a:t>
            </a:r>
            <a:endParaRPr sz="3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0679" y="5606722"/>
            <a:ext cx="6687820" cy="2025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100"/>
              </a:lnSpc>
              <a:spcBef>
                <a:spcPts val="100"/>
              </a:spcBef>
            </a:pPr>
            <a:r>
              <a:rPr sz="3800" spc="15" dirty="0">
                <a:solidFill>
                  <a:srgbClr val="745B60"/>
                </a:solidFill>
                <a:latin typeface="Arial"/>
                <a:cs typeface="Arial"/>
              </a:rPr>
              <a:t>Başvurular </a:t>
            </a:r>
            <a:r>
              <a:rPr sz="3800" spc="70" dirty="0">
                <a:solidFill>
                  <a:srgbClr val="745B60"/>
                </a:solidFill>
                <a:latin typeface="Arial"/>
                <a:cs typeface="Arial"/>
              </a:rPr>
              <a:t>için:  </a:t>
            </a:r>
            <a:r>
              <a:rPr sz="3800" spc="75" dirty="0">
                <a:solidFill>
                  <a:srgbClr val="745B60"/>
                </a:solidFill>
                <a:latin typeface="Arial"/>
                <a:cs typeface="Arial"/>
              </a:rPr>
              <a:t>https://diyanetburslari.tdv.org/  </a:t>
            </a:r>
            <a:r>
              <a:rPr sz="3800" spc="30" dirty="0">
                <a:solidFill>
                  <a:srgbClr val="745B60"/>
                </a:solidFill>
                <a:latin typeface="Arial"/>
                <a:cs typeface="Arial"/>
              </a:rPr>
              <a:t>adresini </a:t>
            </a:r>
            <a:r>
              <a:rPr sz="3800" spc="110" dirty="0">
                <a:solidFill>
                  <a:srgbClr val="745B60"/>
                </a:solidFill>
                <a:latin typeface="Arial"/>
                <a:cs typeface="Arial"/>
              </a:rPr>
              <a:t>takip</a:t>
            </a:r>
            <a:r>
              <a:rPr sz="3800" spc="-63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3800" spc="40" dirty="0">
                <a:solidFill>
                  <a:srgbClr val="745B60"/>
                </a:solidFill>
                <a:latin typeface="Arial"/>
                <a:cs typeface="Arial"/>
              </a:rPr>
              <a:t>ediniz.</a:t>
            </a:r>
            <a:endParaRPr sz="3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427701" y="9773300"/>
            <a:ext cx="25812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50" dirty="0">
                <a:solidFill>
                  <a:srgbClr val="745B60"/>
                </a:solidFill>
                <a:latin typeface="Arial"/>
                <a:cs typeface="Arial"/>
              </a:rPr>
              <a:t>Zeytin</a:t>
            </a:r>
            <a:r>
              <a:rPr sz="1800" spc="-17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1800" spc="20" dirty="0">
                <a:solidFill>
                  <a:srgbClr val="745B60"/>
                </a:solidFill>
                <a:latin typeface="Arial"/>
                <a:cs typeface="Arial"/>
              </a:rPr>
              <a:t>Dalı</a:t>
            </a:r>
            <a:r>
              <a:rPr sz="1800" spc="-16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1800" spc="-55" dirty="0">
                <a:solidFill>
                  <a:srgbClr val="745B60"/>
                </a:solidFill>
                <a:latin typeface="Arial"/>
                <a:cs typeface="Arial"/>
              </a:rPr>
              <a:t>Satış</a:t>
            </a:r>
            <a:r>
              <a:rPr sz="1800" spc="-16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745B60"/>
                </a:solidFill>
                <a:latin typeface="Arial"/>
                <a:cs typeface="Arial"/>
              </a:rPr>
              <a:t>Sunumu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6000" y="914463"/>
            <a:ext cx="5545455" cy="17056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sz="5500" b="1" spc="-35" dirty="0">
                <a:solidFill>
                  <a:srgbClr val="745B60"/>
                </a:solidFill>
                <a:latin typeface="Arial"/>
                <a:cs typeface="Arial"/>
              </a:rPr>
              <a:t>Başvuru  </a:t>
            </a:r>
            <a:r>
              <a:rPr sz="5500" b="1" spc="110" dirty="0">
                <a:solidFill>
                  <a:srgbClr val="745B60"/>
                </a:solidFill>
                <a:latin typeface="Arial"/>
                <a:cs typeface="Arial"/>
              </a:rPr>
              <a:t>Koşulları</a:t>
            </a:r>
            <a:r>
              <a:rPr sz="5500" b="1" spc="-500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5500" b="1" spc="55" dirty="0">
                <a:solidFill>
                  <a:srgbClr val="745B60"/>
                </a:solidFill>
                <a:latin typeface="Arial"/>
                <a:cs typeface="Arial"/>
              </a:rPr>
              <a:t>Nedir?</a:t>
            </a:r>
            <a:endParaRPr sz="5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511341" y="9773269"/>
            <a:ext cx="24974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35" dirty="0">
                <a:solidFill>
                  <a:srgbClr val="745B60"/>
                </a:solidFill>
                <a:latin typeface="Arial"/>
                <a:cs typeface="Arial"/>
              </a:rPr>
              <a:t>Zeytindalı </a:t>
            </a:r>
            <a:r>
              <a:rPr sz="1800" spc="-55" dirty="0">
                <a:solidFill>
                  <a:srgbClr val="745B60"/>
                </a:solidFill>
                <a:latin typeface="Arial"/>
                <a:cs typeface="Arial"/>
              </a:rPr>
              <a:t>Satış</a:t>
            </a:r>
            <a:r>
              <a:rPr sz="1800" spc="-365" dirty="0">
                <a:solidFill>
                  <a:srgbClr val="745B60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745B60"/>
                </a:solidFill>
                <a:latin typeface="Arial"/>
                <a:cs typeface="Arial"/>
              </a:rPr>
              <a:t>Sunumu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5625527"/>
            <a:ext cx="3108960" cy="4661535"/>
          </a:xfrm>
          <a:custGeom>
            <a:avLst/>
            <a:gdLst/>
            <a:ahLst/>
            <a:cxnLst/>
            <a:rect l="l" t="t" r="r" b="b"/>
            <a:pathLst>
              <a:path w="3108960" h="4661534">
                <a:moveTo>
                  <a:pt x="1359408" y="1809584"/>
                </a:moveTo>
                <a:lnTo>
                  <a:pt x="1011288" y="1124305"/>
                </a:lnTo>
                <a:lnTo>
                  <a:pt x="615734" y="759256"/>
                </a:lnTo>
                <a:lnTo>
                  <a:pt x="596480" y="725309"/>
                </a:lnTo>
                <a:lnTo>
                  <a:pt x="567804" y="677037"/>
                </a:lnTo>
                <a:lnTo>
                  <a:pt x="538861" y="630351"/>
                </a:lnTo>
                <a:lnTo>
                  <a:pt x="509752" y="585279"/>
                </a:lnTo>
                <a:lnTo>
                  <a:pt x="480593" y="541845"/>
                </a:lnTo>
                <a:lnTo>
                  <a:pt x="451497" y="500062"/>
                </a:lnTo>
                <a:lnTo>
                  <a:pt x="422579" y="459968"/>
                </a:lnTo>
                <a:lnTo>
                  <a:pt x="393966" y="421589"/>
                </a:lnTo>
                <a:lnTo>
                  <a:pt x="365760" y="384949"/>
                </a:lnTo>
                <a:lnTo>
                  <a:pt x="338086" y="350075"/>
                </a:lnTo>
                <a:lnTo>
                  <a:pt x="311048" y="316979"/>
                </a:lnTo>
                <a:lnTo>
                  <a:pt x="284759" y="285711"/>
                </a:lnTo>
                <a:lnTo>
                  <a:pt x="259359" y="256273"/>
                </a:lnTo>
                <a:lnTo>
                  <a:pt x="211607" y="203047"/>
                </a:lnTo>
                <a:lnTo>
                  <a:pt x="168744" y="157480"/>
                </a:lnTo>
                <a:lnTo>
                  <a:pt x="131660" y="119786"/>
                </a:lnTo>
                <a:lnTo>
                  <a:pt x="101282" y="90182"/>
                </a:lnTo>
                <a:lnTo>
                  <a:pt x="70332" y="61391"/>
                </a:lnTo>
                <a:lnTo>
                  <a:pt x="0" y="0"/>
                </a:lnTo>
                <a:lnTo>
                  <a:pt x="0" y="190995"/>
                </a:lnTo>
                <a:lnTo>
                  <a:pt x="0" y="396290"/>
                </a:lnTo>
                <a:lnTo>
                  <a:pt x="0" y="3411321"/>
                </a:lnTo>
                <a:lnTo>
                  <a:pt x="0" y="3619716"/>
                </a:lnTo>
                <a:lnTo>
                  <a:pt x="0" y="3824325"/>
                </a:lnTo>
                <a:lnTo>
                  <a:pt x="68478" y="3755047"/>
                </a:lnTo>
                <a:lnTo>
                  <a:pt x="108839" y="3713683"/>
                </a:lnTo>
                <a:lnTo>
                  <a:pt x="148247" y="3672192"/>
                </a:lnTo>
                <a:lnTo>
                  <a:pt x="186702" y="3630587"/>
                </a:lnTo>
                <a:lnTo>
                  <a:pt x="224193" y="3588855"/>
                </a:lnTo>
                <a:lnTo>
                  <a:pt x="260731" y="3547008"/>
                </a:lnTo>
                <a:lnTo>
                  <a:pt x="296316" y="3505047"/>
                </a:lnTo>
                <a:lnTo>
                  <a:pt x="330936" y="3462972"/>
                </a:lnTo>
                <a:lnTo>
                  <a:pt x="364604" y="3420770"/>
                </a:lnTo>
                <a:lnTo>
                  <a:pt x="397306" y="3378466"/>
                </a:lnTo>
                <a:lnTo>
                  <a:pt x="429044" y="3336048"/>
                </a:lnTo>
                <a:lnTo>
                  <a:pt x="459828" y="3293516"/>
                </a:lnTo>
                <a:lnTo>
                  <a:pt x="489661" y="3250869"/>
                </a:lnTo>
                <a:lnTo>
                  <a:pt x="518515" y="3208121"/>
                </a:lnTo>
                <a:lnTo>
                  <a:pt x="546417" y="3165259"/>
                </a:lnTo>
                <a:lnTo>
                  <a:pt x="573354" y="3122295"/>
                </a:lnTo>
                <a:lnTo>
                  <a:pt x="599338" y="3079229"/>
                </a:lnTo>
                <a:lnTo>
                  <a:pt x="624344" y="3036049"/>
                </a:lnTo>
                <a:lnTo>
                  <a:pt x="648398" y="2992780"/>
                </a:lnTo>
                <a:lnTo>
                  <a:pt x="671474" y="2949397"/>
                </a:lnTo>
                <a:lnTo>
                  <a:pt x="693597" y="2905925"/>
                </a:lnTo>
                <a:lnTo>
                  <a:pt x="714756" y="2862351"/>
                </a:lnTo>
                <a:lnTo>
                  <a:pt x="717461" y="2856496"/>
                </a:lnTo>
                <a:lnTo>
                  <a:pt x="1011288" y="2543924"/>
                </a:lnTo>
                <a:lnTo>
                  <a:pt x="1359408" y="1809584"/>
                </a:lnTo>
                <a:close/>
              </a:path>
              <a:path w="3108960" h="4661534">
                <a:moveTo>
                  <a:pt x="3108464" y="2866504"/>
                </a:moveTo>
                <a:lnTo>
                  <a:pt x="3108375" y="2815704"/>
                </a:lnTo>
                <a:lnTo>
                  <a:pt x="3108033" y="2790304"/>
                </a:lnTo>
                <a:lnTo>
                  <a:pt x="3107563" y="2777604"/>
                </a:lnTo>
                <a:lnTo>
                  <a:pt x="3106534" y="2752204"/>
                </a:lnTo>
                <a:lnTo>
                  <a:pt x="3106102" y="2752204"/>
                </a:lnTo>
                <a:lnTo>
                  <a:pt x="3105797" y="2739504"/>
                </a:lnTo>
                <a:lnTo>
                  <a:pt x="3096844" y="2612504"/>
                </a:lnTo>
                <a:lnTo>
                  <a:pt x="2632735" y="2612504"/>
                </a:lnTo>
                <a:lnTo>
                  <a:pt x="2608288" y="2625204"/>
                </a:lnTo>
                <a:lnTo>
                  <a:pt x="2530856" y="2625204"/>
                </a:lnTo>
                <a:lnTo>
                  <a:pt x="2503754" y="2637904"/>
                </a:lnTo>
                <a:lnTo>
                  <a:pt x="2447747" y="2637904"/>
                </a:lnTo>
                <a:lnTo>
                  <a:pt x="2418892" y="2650604"/>
                </a:lnTo>
                <a:lnTo>
                  <a:pt x="2359583" y="2650604"/>
                </a:lnTo>
                <a:lnTo>
                  <a:pt x="2329192" y="2663304"/>
                </a:lnTo>
                <a:lnTo>
                  <a:pt x="2298319" y="2663304"/>
                </a:lnTo>
                <a:lnTo>
                  <a:pt x="2267000" y="2676004"/>
                </a:lnTo>
                <a:lnTo>
                  <a:pt x="2235276" y="2676004"/>
                </a:lnTo>
                <a:lnTo>
                  <a:pt x="2203132" y="2688704"/>
                </a:lnTo>
                <a:lnTo>
                  <a:pt x="2170633" y="2688704"/>
                </a:lnTo>
                <a:lnTo>
                  <a:pt x="2082126" y="2722575"/>
                </a:lnTo>
                <a:lnTo>
                  <a:pt x="1542415" y="2701340"/>
                </a:lnTo>
                <a:lnTo>
                  <a:pt x="811085" y="2940113"/>
                </a:lnTo>
                <a:lnTo>
                  <a:pt x="537273" y="3705199"/>
                </a:lnTo>
                <a:lnTo>
                  <a:pt x="524014" y="4123969"/>
                </a:lnTo>
                <a:lnTo>
                  <a:pt x="519277" y="4136504"/>
                </a:lnTo>
                <a:lnTo>
                  <a:pt x="500964" y="4187304"/>
                </a:lnTo>
                <a:lnTo>
                  <a:pt x="483539" y="4250804"/>
                </a:lnTo>
                <a:lnTo>
                  <a:pt x="467055" y="4301604"/>
                </a:lnTo>
                <a:lnTo>
                  <a:pt x="451510" y="4352404"/>
                </a:lnTo>
                <a:lnTo>
                  <a:pt x="436930" y="4415904"/>
                </a:lnTo>
                <a:lnTo>
                  <a:pt x="423354" y="4479404"/>
                </a:lnTo>
                <a:lnTo>
                  <a:pt x="410781" y="4542904"/>
                </a:lnTo>
                <a:lnTo>
                  <a:pt x="399262" y="4593704"/>
                </a:lnTo>
                <a:lnTo>
                  <a:pt x="390055" y="4657204"/>
                </a:lnTo>
                <a:lnTo>
                  <a:pt x="507123" y="4657204"/>
                </a:lnTo>
                <a:lnTo>
                  <a:pt x="506996" y="4661471"/>
                </a:lnTo>
                <a:lnTo>
                  <a:pt x="2139175" y="4661471"/>
                </a:lnTo>
                <a:lnTo>
                  <a:pt x="2142820" y="4657204"/>
                </a:lnTo>
                <a:lnTo>
                  <a:pt x="2429103" y="4657204"/>
                </a:lnTo>
                <a:lnTo>
                  <a:pt x="2460447" y="4619104"/>
                </a:lnTo>
                <a:lnTo>
                  <a:pt x="2508923" y="4568304"/>
                </a:lnTo>
                <a:lnTo>
                  <a:pt x="2554948" y="4504804"/>
                </a:lnTo>
                <a:lnTo>
                  <a:pt x="2598572" y="4454004"/>
                </a:lnTo>
                <a:lnTo>
                  <a:pt x="2639860" y="4403204"/>
                </a:lnTo>
                <a:lnTo>
                  <a:pt x="2678874" y="4339704"/>
                </a:lnTo>
                <a:lnTo>
                  <a:pt x="2715691" y="4288904"/>
                </a:lnTo>
                <a:lnTo>
                  <a:pt x="2750375" y="4225404"/>
                </a:lnTo>
                <a:lnTo>
                  <a:pt x="2782963" y="4161904"/>
                </a:lnTo>
                <a:lnTo>
                  <a:pt x="2813545" y="4111104"/>
                </a:lnTo>
                <a:lnTo>
                  <a:pt x="2842171" y="4047604"/>
                </a:lnTo>
                <a:lnTo>
                  <a:pt x="2868917" y="3996804"/>
                </a:lnTo>
                <a:lnTo>
                  <a:pt x="2893822" y="3933304"/>
                </a:lnTo>
                <a:lnTo>
                  <a:pt x="2916974" y="3882504"/>
                </a:lnTo>
                <a:lnTo>
                  <a:pt x="2938424" y="3819004"/>
                </a:lnTo>
                <a:lnTo>
                  <a:pt x="2958249" y="3768204"/>
                </a:lnTo>
                <a:lnTo>
                  <a:pt x="2976486" y="3704704"/>
                </a:lnTo>
                <a:lnTo>
                  <a:pt x="2993225" y="3653904"/>
                </a:lnTo>
                <a:lnTo>
                  <a:pt x="3008515" y="3590404"/>
                </a:lnTo>
                <a:lnTo>
                  <a:pt x="3022422" y="3539604"/>
                </a:lnTo>
                <a:lnTo>
                  <a:pt x="3034995" y="3488804"/>
                </a:lnTo>
                <a:lnTo>
                  <a:pt x="3046336" y="3438004"/>
                </a:lnTo>
                <a:lnTo>
                  <a:pt x="3056471" y="3387204"/>
                </a:lnTo>
                <a:lnTo>
                  <a:pt x="3065475" y="3336404"/>
                </a:lnTo>
                <a:lnTo>
                  <a:pt x="3073412" y="3285604"/>
                </a:lnTo>
                <a:lnTo>
                  <a:pt x="3080347" y="3234804"/>
                </a:lnTo>
                <a:lnTo>
                  <a:pt x="3086341" y="3196704"/>
                </a:lnTo>
                <a:lnTo>
                  <a:pt x="3091472" y="3145904"/>
                </a:lnTo>
                <a:lnTo>
                  <a:pt x="3095777" y="3107804"/>
                </a:lnTo>
                <a:lnTo>
                  <a:pt x="3099333" y="3069704"/>
                </a:lnTo>
                <a:lnTo>
                  <a:pt x="3102203" y="3031604"/>
                </a:lnTo>
                <a:lnTo>
                  <a:pt x="3104451" y="2993504"/>
                </a:lnTo>
                <a:lnTo>
                  <a:pt x="3106128" y="2955404"/>
                </a:lnTo>
                <a:lnTo>
                  <a:pt x="3107321" y="2917304"/>
                </a:lnTo>
                <a:lnTo>
                  <a:pt x="3108083" y="2891904"/>
                </a:lnTo>
                <a:lnTo>
                  <a:pt x="3108464" y="2866504"/>
                </a:lnTo>
                <a:close/>
              </a:path>
            </a:pathLst>
          </a:custGeom>
          <a:solidFill>
            <a:srgbClr val="97C16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Dikdörtgen 15"/>
          <p:cNvSpPr/>
          <p:nvPr/>
        </p:nvSpPr>
        <p:spPr>
          <a:xfrm>
            <a:off x="7848600" y="1638300"/>
            <a:ext cx="93726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400" dirty="0"/>
              <a:t>1- Bir Uluslararası İmam Hatip Lisesi son sınıf öğrencisi veya 2021 yılı mezunu olmak</a:t>
            </a:r>
          </a:p>
          <a:p>
            <a:r>
              <a:rPr lang="tr-TR" sz="4400" dirty="0"/>
              <a:t>2- Lise diploma notunun en az 75 ve üzeri olması</a:t>
            </a:r>
          </a:p>
          <a:p>
            <a:r>
              <a:rPr lang="tr-TR" sz="4400" dirty="0"/>
              <a:t>3- Sabıka kaydının olmaması</a:t>
            </a:r>
          </a:p>
          <a:p>
            <a:r>
              <a:rPr lang="tr-TR" sz="4400" dirty="0"/>
              <a:t>4- Başvuru sahibinin 21 yaşından gün almamış olması</a:t>
            </a:r>
          </a:p>
          <a:p>
            <a:r>
              <a:rPr lang="tr-TR" sz="4400" dirty="0"/>
              <a:t>5- Adayların en az C1 düzeyinde Türkçe yeterliliğine sahip </a:t>
            </a:r>
            <a:r>
              <a:rPr lang="tr-TR" sz="4400" dirty="0" err="1"/>
              <a:t>olmalısı</a:t>
            </a:r>
            <a:endParaRPr lang="tr-TR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66467" y="2466286"/>
            <a:ext cx="9521333" cy="45002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1750">
              <a:lnSpc>
                <a:spcPct val="108300"/>
              </a:lnSpc>
              <a:spcBef>
                <a:spcPts val="100"/>
              </a:spcBef>
            </a:pPr>
            <a:r>
              <a:rPr sz="4500" b="1" spc="-200" dirty="0">
                <a:solidFill>
                  <a:srgbClr val="97C160"/>
                </a:solidFill>
                <a:latin typeface="Verdana"/>
                <a:cs typeface="Verdana"/>
              </a:rPr>
              <a:t>Başvurular </a:t>
            </a:r>
            <a:r>
              <a:rPr sz="4500" b="1" spc="-135" dirty="0">
                <a:solidFill>
                  <a:srgbClr val="97C160"/>
                </a:solidFill>
                <a:latin typeface="Verdana"/>
                <a:cs typeface="Verdana"/>
              </a:rPr>
              <a:t>genellikle </a:t>
            </a:r>
            <a:r>
              <a:rPr sz="4500" b="1" spc="-155" dirty="0">
                <a:solidFill>
                  <a:srgbClr val="97C160"/>
                </a:solidFill>
                <a:latin typeface="Verdana"/>
                <a:cs typeface="Verdana"/>
              </a:rPr>
              <a:t>şubat  </a:t>
            </a:r>
            <a:r>
              <a:rPr sz="4500" b="1" spc="-170" dirty="0">
                <a:solidFill>
                  <a:srgbClr val="97C160"/>
                </a:solidFill>
                <a:latin typeface="Verdana"/>
                <a:cs typeface="Verdana"/>
              </a:rPr>
              <a:t>ayında </a:t>
            </a:r>
            <a:r>
              <a:rPr sz="4500" b="1" spc="-200" dirty="0">
                <a:solidFill>
                  <a:srgbClr val="97C160"/>
                </a:solidFill>
                <a:latin typeface="Verdana"/>
                <a:cs typeface="Verdana"/>
              </a:rPr>
              <a:t>başlıyor </a:t>
            </a:r>
            <a:r>
              <a:rPr sz="4500" b="1" spc="-195" dirty="0" err="1">
                <a:solidFill>
                  <a:srgbClr val="97C160"/>
                </a:solidFill>
                <a:latin typeface="Verdana"/>
                <a:cs typeface="Verdana"/>
              </a:rPr>
              <a:t>ve</a:t>
            </a:r>
            <a:r>
              <a:rPr sz="4500" b="1" spc="-195" dirty="0">
                <a:solidFill>
                  <a:srgbClr val="97C160"/>
                </a:solidFill>
                <a:latin typeface="Verdana"/>
                <a:cs typeface="Verdana"/>
              </a:rPr>
              <a:t> </a:t>
            </a:r>
            <a:r>
              <a:rPr sz="4500" b="1" spc="-155" dirty="0" err="1" smtClean="0">
                <a:solidFill>
                  <a:srgbClr val="97C160"/>
                </a:solidFill>
                <a:latin typeface="Verdana"/>
                <a:cs typeface="Verdana"/>
              </a:rPr>
              <a:t>şubat</a:t>
            </a:r>
            <a:r>
              <a:rPr sz="4500" b="1" spc="-425" dirty="0" smtClean="0">
                <a:solidFill>
                  <a:srgbClr val="97C160"/>
                </a:solidFill>
                <a:latin typeface="Verdana"/>
                <a:cs typeface="Verdana"/>
              </a:rPr>
              <a:t>-</a:t>
            </a:r>
            <a:r>
              <a:rPr sz="4500" b="1" spc="-645" dirty="0" smtClean="0">
                <a:solidFill>
                  <a:srgbClr val="97C160"/>
                </a:solidFill>
                <a:latin typeface="Verdana"/>
                <a:cs typeface="Verdana"/>
              </a:rPr>
              <a:t> </a:t>
            </a:r>
            <a:r>
              <a:rPr lang="tr-TR" sz="4500" b="1" spc="-645" dirty="0" smtClean="0">
                <a:solidFill>
                  <a:srgbClr val="97C160"/>
                </a:solidFill>
                <a:latin typeface="Verdana"/>
                <a:cs typeface="Verdana"/>
              </a:rPr>
              <a:t>n</a:t>
            </a:r>
            <a:r>
              <a:rPr lang="tr-TR" sz="4500" b="1" spc="-170" dirty="0" smtClean="0">
                <a:solidFill>
                  <a:srgbClr val="97C160"/>
                </a:solidFill>
                <a:latin typeface="Verdana"/>
                <a:cs typeface="Verdana"/>
              </a:rPr>
              <a:t>isan</a:t>
            </a:r>
            <a:r>
              <a:rPr sz="4500" b="1" spc="-170" dirty="0" smtClean="0">
                <a:solidFill>
                  <a:srgbClr val="97C160"/>
                </a:solidFill>
                <a:latin typeface="Verdana"/>
                <a:cs typeface="Verdana"/>
              </a:rPr>
              <a:t>  </a:t>
            </a:r>
            <a:r>
              <a:rPr sz="4500" b="1" spc="-245" dirty="0">
                <a:solidFill>
                  <a:srgbClr val="97C160"/>
                </a:solidFill>
                <a:latin typeface="Verdana"/>
                <a:cs typeface="Verdana"/>
              </a:rPr>
              <a:t>arası </a:t>
            </a:r>
            <a:r>
              <a:rPr sz="4500" b="1" spc="-190" dirty="0">
                <a:solidFill>
                  <a:srgbClr val="97C160"/>
                </a:solidFill>
                <a:latin typeface="Verdana"/>
                <a:cs typeface="Verdana"/>
              </a:rPr>
              <a:t>başvuru </a:t>
            </a:r>
            <a:r>
              <a:rPr sz="4500" b="1" spc="-110" dirty="0">
                <a:solidFill>
                  <a:srgbClr val="97C160"/>
                </a:solidFill>
                <a:latin typeface="Verdana"/>
                <a:cs typeface="Verdana"/>
              </a:rPr>
              <a:t>dönemi</a:t>
            </a:r>
            <a:r>
              <a:rPr sz="4500" b="1" spc="-385" dirty="0">
                <a:solidFill>
                  <a:srgbClr val="97C160"/>
                </a:solidFill>
                <a:latin typeface="Verdana"/>
                <a:cs typeface="Verdana"/>
              </a:rPr>
              <a:t> </a:t>
            </a:r>
            <a:r>
              <a:rPr sz="4500" b="1" spc="-225" dirty="0">
                <a:solidFill>
                  <a:srgbClr val="97C160"/>
                </a:solidFill>
                <a:latin typeface="Verdana"/>
                <a:cs typeface="Verdana"/>
              </a:rPr>
              <a:t>oluyor.</a:t>
            </a:r>
            <a:endParaRPr sz="4500" dirty="0">
              <a:latin typeface="Verdana"/>
              <a:cs typeface="Verdana"/>
            </a:endParaRPr>
          </a:p>
          <a:p>
            <a:pPr marL="12700" marR="5080">
              <a:lnSpc>
                <a:spcPct val="108300"/>
              </a:lnSpc>
            </a:pPr>
            <a:r>
              <a:rPr sz="4500" b="1" spc="-180" dirty="0">
                <a:solidFill>
                  <a:srgbClr val="97C160"/>
                </a:solidFill>
                <a:latin typeface="Verdana"/>
                <a:cs typeface="Verdana"/>
              </a:rPr>
              <a:t>Başvuru </a:t>
            </a:r>
            <a:r>
              <a:rPr sz="4500" b="1" spc="-220" dirty="0">
                <a:solidFill>
                  <a:srgbClr val="97C160"/>
                </a:solidFill>
                <a:latin typeface="Verdana"/>
                <a:cs typeface="Verdana"/>
              </a:rPr>
              <a:t>için:  </a:t>
            </a:r>
            <a:r>
              <a:rPr sz="4500" b="1" spc="-100" dirty="0">
                <a:solidFill>
                  <a:srgbClr val="0C45A6"/>
                </a:solidFill>
                <a:latin typeface="Verdana"/>
                <a:cs typeface="Verdana"/>
              </a:rPr>
              <a:t>h</a:t>
            </a:r>
            <a:r>
              <a:rPr sz="4500" b="1" spc="-95" dirty="0">
                <a:solidFill>
                  <a:srgbClr val="0C45A6"/>
                </a:solidFill>
                <a:latin typeface="Verdana"/>
                <a:cs typeface="Verdana"/>
              </a:rPr>
              <a:t>tt</a:t>
            </a:r>
            <a:r>
              <a:rPr sz="4500" b="1" spc="-45" dirty="0">
                <a:solidFill>
                  <a:srgbClr val="0C45A6"/>
                </a:solidFill>
                <a:latin typeface="Verdana"/>
                <a:cs typeface="Verdana"/>
              </a:rPr>
              <a:t>p</a:t>
            </a:r>
            <a:r>
              <a:rPr sz="4500" b="1" spc="-285" dirty="0">
                <a:solidFill>
                  <a:srgbClr val="0C45A6"/>
                </a:solidFill>
                <a:latin typeface="Verdana"/>
                <a:cs typeface="Verdana"/>
              </a:rPr>
              <a:t>s</a:t>
            </a:r>
            <a:r>
              <a:rPr sz="4500" b="1" spc="-635" dirty="0">
                <a:solidFill>
                  <a:srgbClr val="0C45A6"/>
                </a:solidFill>
                <a:latin typeface="Verdana"/>
                <a:cs typeface="Verdana"/>
              </a:rPr>
              <a:t>:</a:t>
            </a:r>
            <a:r>
              <a:rPr sz="4500" b="1" spc="-1340" dirty="0">
                <a:solidFill>
                  <a:srgbClr val="0C45A6"/>
                </a:solidFill>
                <a:latin typeface="Verdana"/>
                <a:cs typeface="Verdana"/>
              </a:rPr>
              <a:t>//</a:t>
            </a:r>
            <a:r>
              <a:rPr sz="4500" b="1" spc="-35" dirty="0">
                <a:solidFill>
                  <a:srgbClr val="0C45A6"/>
                </a:solidFill>
                <a:latin typeface="Verdana"/>
                <a:cs typeface="Verdana"/>
              </a:rPr>
              <a:t>d</a:t>
            </a:r>
            <a:r>
              <a:rPr sz="4500" b="1" spc="-185" dirty="0">
                <a:solidFill>
                  <a:srgbClr val="0C45A6"/>
                </a:solidFill>
                <a:latin typeface="Verdana"/>
                <a:cs typeface="Verdana"/>
              </a:rPr>
              <a:t>i</a:t>
            </a:r>
            <a:r>
              <a:rPr sz="4500" b="1" spc="-240" dirty="0">
                <a:solidFill>
                  <a:srgbClr val="0C45A6"/>
                </a:solidFill>
                <a:latin typeface="Verdana"/>
                <a:cs typeface="Verdana"/>
              </a:rPr>
              <a:t>y</a:t>
            </a:r>
            <a:r>
              <a:rPr sz="4500" b="1" spc="-229" dirty="0">
                <a:solidFill>
                  <a:srgbClr val="0C45A6"/>
                </a:solidFill>
                <a:latin typeface="Verdana"/>
                <a:cs typeface="Verdana"/>
              </a:rPr>
              <a:t>a</a:t>
            </a:r>
            <a:r>
              <a:rPr sz="4500" b="1" spc="-100" dirty="0">
                <a:solidFill>
                  <a:srgbClr val="0C45A6"/>
                </a:solidFill>
                <a:latin typeface="Verdana"/>
                <a:cs typeface="Verdana"/>
              </a:rPr>
              <a:t>n</a:t>
            </a:r>
            <a:r>
              <a:rPr sz="4500" b="1" spc="-150" dirty="0">
                <a:solidFill>
                  <a:srgbClr val="0C45A6"/>
                </a:solidFill>
                <a:latin typeface="Verdana"/>
                <a:cs typeface="Verdana"/>
              </a:rPr>
              <a:t>e</a:t>
            </a:r>
            <a:r>
              <a:rPr sz="4500" b="1" spc="-95" dirty="0">
                <a:solidFill>
                  <a:srgbClr val="0C45A6"/>
                </a:solidFill>
                <a:latin typeface="Verdana"/>
                <a:cs typeface="Verdana"/>
              </a:rPr>
              <a:t>t</a:t>
            </a:r>
            <a:r>
              <a:rPr sz="4500" b="1" spc="-45" dirty="0">
                <a:solidFill>
                  <a:srgbClr val="0C45A6"/>
                </a:solidFill>
                <a:latin typeface="Verdana"/>
                <a:cs typeface="Verdana"/>
              </a:rPr>
              <a:t>b</a:t>
            </a:r>
            <a:r>
              <a:rPr sz="4500" b="1" spc="-114" dirty="0">
                <a:solidFill>
                  <a:srgbClr val="0C45A6"/>
                </a:solidFill>
                <a:latin typeface="Verdana"/>
                <a:cs typeface="Verdana"/>
              </a:rPr>
              <a:t>u</a:t>
            </a:r>
            <a:r>
              <a:rPr sz="4500" b="1" spc="-300" dirty="0">
                <a:solidFill>
                  <a:srgbClr val="0C45A6"/>
                </a:solidFill>
                <a:latin typeface="Verdana"/>
                <a:cs typeface="Verdana"/>
              </a:rPr>
              <a:t>r</a:t>
            </a:r>
            <a:r>
              <a:rPr sz="4500" b="1" spc="-285" dirty="0">
                <a:solidFill>
                  <a:srgbClr val="0C45A6"/>
                </a:solidFill>
                <a:latin typeface="Verdana"/>
                <a:cs typeface="Verdana"/>
              </a:rPr>
              <a:t>s</a:t>
            </a:r>
            <a:r>
              <a:rPr sz="4500" b="1" spc="-185" dirty="0">
                <a:solidFill>
                  <a:srgbClr val="0C45A6"/>
                </a:solidFill>
                <a:latin typeface="Verdana"/>
                <a:cs typeface="Verdana"/>
              </a:rPr>
              <a:t>l</a:t>
            </a:r>
            <a:r>
              <a:rPr sz="4500" b="1" spc="-229" dirty="0">
                <a:solidFill>
                  <a:srgbClr val="0C45A6"/>
                </a:solidFill>
                <a:latin typeface="Verdana"/>
                <a:cs typeface="Verdana"/>
              </a:rPr>
              <a:t>a</a:t>
            </a:r>
            <a:r>
              <a:rPr sz="4500" b="1" spc="-300" dirty="0">
                <a:solidFill>
                  <a:srgbClr val="0C45A6"/>
                </a:solidFill>
                <a:latin typeface="Verdana"/>
                <a:cs typeface="Verdana"/>
              </a:rPr>
              <a:t>r</a:t>
            </a:r>
            <a:r>
              <a:rPr sz="4500" b="1" spc="-185" dirty="0">
                <a:solidFill>
                  <a:srgbClr val="0C45A6"/>
                </a:solidFill>
                <a:latin typeface="Verdana"/>
                <a:cs typeface="Verdana"/>
              </a:rPr>
              <a:t>i</a:t>
            </a:r>
            <a:r>
              <a:rPr sz="4500" b="1" spc="-450" dirty="0">
                <a:solidFill>
                  <a:srgbClr val="0C45A6"/>
                </a:solidFill>
                <a:latin typeface="Verdana"/>
                <a:cs typeface="Verdana"/>
              </a:rPr>
              <a:t>.</a:t>
            </a:r>
            <a:r>
              <a:rPr sz="4500" b="1" spc="-95" dirty="0">
                <a:solidFill>
                  <a:srgbClr val="0C45A6"/>
                </a:solidFill>
                <a:latin typeface="Verdana"/>
                <a:cs typeface="Verdana"/>
              </a:rPr>
              <a:t>t</a:t>
            </a:r>
            <a:r>
              <a:rPr sz="4500" b="1" spc="-35" dirty="0">
                <a:solidFill>
                  <a:srgbClr val="0C45A6"/>
                </a:solidFill>
                <a:latin typeface="Verdana"/>
                <a:cs typeface="Verdana"/>
              </a:rPr>
              <a:t>d</a:t>
            </a:r>
            <a:r>
              <a:rPr sz="4500" b="1" spc="-235" dirty="0">
                <a:solidFill>
                  <a:srgbClr val="0C45A6"/>
                </a:solidFill>
                <a:latin typeface="Verdana"/>
                <a:cs typeface="Verdana"/>
              </a:rPr>
              <a:t>v</a:t>
            </a:r>
            <a:r>
              <a:rPr sz="4500" b="1" spc="-450" dirty="0">
                <a:solidFill>
                  <a:srgbClr val="0C45A6"/>
                </a:solidFill>
                <a:latin typeface="Verdana"/>
                <a:cs typeface="Verdana"/>
              </a:rPr>
              <a:t>.</a:t>
            </a:r>
            <a:r>
              <a:rPr sz="4500" b="1" spc="-145" dirty="0">
                <a:solidFill>
                  <a:srgbClr val="0C45A6"/>
                </a:solidFill>
                <a:latin typeface="Verdana"/>
                <a:cs typeface="Verdana"/>
              </a:rPr>
              <a:t>o</a:t>
            </a:r>
            <a:r>
              <a:rPr sz="4500" b="1" spc="-300" dirty="0">
                <a:solidFill>
                  <a:srgbClr val="0C45A6"/>
                </a:solidFill>
                <a:latin typeface="Verdana"/>
                <a:cs typeface="Verdana"/>
              </a:rPr>
              <a:t>r</a:t>
            </a:r>
            <a:r>
              <a:rPr sz="4500" b="1" dirty="0">
                <a:solidFill>
                  <a:srgbClr val="0C45A6"/>
                </a:solidFill>
                <a:latin typeface="Verdana"/>
                <a:cs typeface="Verdana"/>
              </a:rPr>
              <a:t>g</a:t>
            </a:r>
            <a:r>
              <a:rPr sz="4500" b="1" spc="-890" dirty="0">
                <a:solidFill>
                  <a:srgbClr val="0C45A6"/>
                </a:solidFill>
                <a:latin typeface="Verdana"/>
                <a:cs typeface="Verdana"/>
              </a:rPr>
              <a:t>/  </a:t>
            </a:r>
            <a:r>
              <a:rPr sz="4500" b="1" spc="-185" dirty="0">
                <a:solidFill>
                  <a:srgbClr val="97C160"/>
                </a:solidFill>
                <a:latin typeface="Verdana"/>
                <a:cs typeface="Verdana"/>
              </a:rPr>
              <a:t>adresini </a:t>
            </a:r>
            <a:r>
              <a:rPr sz="4500" b="1" spc="-120" dirty="0">
                <a:solidFill>
                  <a:srgbClr val="97C160"/>
                </a:solidFill>
                <a:latin typeface="Verdana"/>
                <a:cs typeface="Verdana"/>
              </a:rPr>
              <a:t>takip</a:t>
            </a:r>
            <a:r>
              <a:rPr sz="4500" b="1" spc="-350" dirty="0">
                <a:solidFill>
                  <a:srgbClr val="97C160"/>
                </a:solidFill>
                <a:latin typeface="Verdana"/>
                <a:cs typeface="Verdana"/>
              </a:rPr>
              <a:t> </a:t>
            </a:r>
            <a:r>
              <a:rPr sz="4500" b="1" spc="-195" dirty="0">
                <a:solidFill>
                  <a:srgbClr val="97C160"/>
                </a:solidFill>
                <a:latin typeface="Verdana"/>
                <a:cs typeface="Verdana"/>
              </a:rPr>
              <a:t>ediniz.</a:t>
            </a:r>
            <a:endParaRPr sz="4500" dirty="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29297" y="2564701"/>
            <a:ext cx="5313820" cy="51368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294</Words>
  <Application>Microsoft Office PowerPoint</Application>
  <PresentationFormat>Özel</PresentationFormat>
  <Paragraphs>33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Office Theme</vt:lpstr>
      <vt:lpstr>ULUSLARARASI EBU  UBEYDE ANADOLU  İMAM HATİP LİSESİ</vt:lpstr>
      <vt:lpstr>MAARİF VAKFI ÜNİVERSİTEYE  YERLEŞTRİME VE  BURSLANDIRMA PROGRAMI</vt:lpstr>
      <vt:lpstr>PowerPoint Sunusu</vt:lpstr>
      <vt:lpstr>Uyguladıkları  Burs Programı  Nedir?</vt:lpstr>
      <vt:lpstr>Nasıl Katılabilirsiniz</vt:lpstr>
      <vt:lpstr>Türkiye Diyanet Vakfı Burslandırma ve Üniversiteye  YErleştirme Programı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REHBERLİK SERVİSİ</dc:title>
  <dc:creator>Esra Yılmaz</dc:creator>
  <cp:keywords>DAEceuYWLPY,BAEceiTqLEw</cp:keywords>
  <cp:lastModifiedBy>USER</cp:lastModifiedBy>
  <cp:revision>2</cp:revision>
  <dcterms:created xsi:type="dcterms:W3CDTF">2021-04-23T12:29:41Z</dcterms:created>
  <dcterms:modified xsi:type="dcterms:W3CDTF">2022-05-30T07:57:45Z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2021-04-23T00:00:00Z</vt:filetime>
  </property>
  <property fmtid="{D5CDD505-2E9C-101B-9397-08002B2CF9AE}" pid="3" name="Creator">
    <vt:lpwstr>Canva</vt:lpwstr>
  </property>
  <property fmtid="{D5CDD505-2E9C-101B-9397-08002B2CF9AE}" pid="4" name="LastSaved">
    <vt:filetime>2021-04-23T00:00:00Z</vt:filetime>
  </property>
</Properties>
</file>