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72" r:id="rId9"/>
    <p:sldId id="263" r:id="rId10"/>
    <p:sldId id="264" r:id="rId11"/>
    <p:sldId id="270" r:id="rId12"/>
    <p:sldId id="265" r:id="rId13"/>
    <p:sldId id="268" r:id="rId14"/>
    <p:sldId id="269" r:id="rId15"/>
    <p:sldId id="266" r:id="rId16"/>
    <p:sldId id="267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2E6"/>
    <a:srgbClr val="E2D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tableStyles" Target="tableStyle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A7F8C0-B2CB-4779-9E88-88C7EFA1226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DDEDCB6-519B-4C63-862F-74DD78BA67AB}">
      <dgm:prSet phldrT="[Metin]" custT="1"/>
      <dgm:spPr>
        <a:solidFill>
          <a:srgbClr val="7030A0"/>
        </a:solidFill>
      </dgm:spPr>
      <dgm:t>
        <a:bodyPr/>
        <a:lstStyle/>
        <a:p>
          <a:r>
            <a:rPr lang="tr-TR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1)</a:t>
          </a:r>
          <a:r>
            <a:rPr lang="tr-TR" sz="2000" b="1" dirty="0">
              <a:latin typeface="Arial" pitchFamily="34" charset="0"/>
              <a:cs typeface="Arial" pitchFamily="34" charset="0"/>
            </a:rPr>
            <a:t>SAT Reasoning Test </a:t>
          </a:r>
        </a:p>
      </dgm:t>
    </dgm:pt>
    <dgm:pt modelId="{E5BBBBBF-25DE-473F-A277-D48F00EAE44E}" type="parTrans" cxnId="{0FE07788-8864-4F23-8C2E-E10E79624768}">
      <dgm:prSet/>
      <dgm:spPr/>
      <dgm:t>
        <a:bodyPr/>
        <a:lstStyle/>
        <a:p>
          <a:endParaRPr lang="tr-TR"/>
        </a:p>
      </dgm:t>
    </dgm:pt>
    <dgm:pt modelId="{9203D914-91A1-4491-891F-74CDC55CFB8C}" type="sibTrans" cxnId="{0FE07788-8864-4F23-8C2E-E10E79624768}">
      <dgm:prSet/>
      <dgm:spPr/>
      <dgm:t>
        <a:bodyPr/>
        <a:lstStyle/>
        <a:p>
          <a:endParaRPr lang="tr-TR"/>
        </a:p>
      </dgm:t>
    </dgm:pt>
    <dgm:pt modelId="{F529DAA7-89AB-48A8-AE29-31F4C870B96D}">
      <dgm:prSet phldrT="[Metin]" custT="1"/>
      <dgm:spPr>
        <a:solidFill>
          <a:srgbClr val="E2D1E5">
            <a:alpha val="89804"/>
          </a:srgbClr>
        </a:solidFill>
      </dgm:spPr>
      <dgm:t>
        <a:bodyPr/>
        <a:lstStyle/>
        <a:p>
          <a:r>
            <a:rPr lang="tr-TR" sz="2400" b="1" i="0" dirty="0">
              <a:latin typeface="Arial" pitchFamily="34" charset="0"/>
              <a:cs typeface="Arial" pitchFamily="34" charset="0"/>
            </a:rPr>
            <a:t>İngilizce sözel /eleştirel okuma</a:t>
          </a:r>
          <a:endParaRPr lang="tr-TR" sz="2400" b="1" dirty="0">
            <a:latin typeface="Arial" pitchFamily="34" charset="0"/>
            <a:cs typeface="Arial" pitchFamily="34" charset="0"/>
          </a:endParaRPr>
        </a:p>
      </dgm:t>
    </dgm:pt>
    <dgm:pt modelId="{000F02BE-CA5B-431E-8560-BC4C8B0BFDB6}" type="parTrans" cxnId="{05F7769F-E70D-4D2B-B27B-7F347F34C4E1}">
      <dgm:prSet/>
      <dgm:spPr/>
      <dgm:t>
        <a:bodyPr/>
        <a:lstStyle/>
        <a:p>
          <a:endParaRPr lang="tr-TR"/>
        </a:p>
      </dgm:t>
    </dgm:pt>
    <dgm:pt modelId="{F56C5352-5C80-4664-832E-3FC0F2F92EBD}" type="sibTrans" cxnId="{05F7769F-E70D-4D2B-B27B-7F347F34C4E1}">
      <dgm:prSet/>
      <dgm:spPr/>
      <dgm:t>
        <a:bodyPr/>
        <a:lstStyle/>
        <a:p>
          <a:endParaRPr lang="tr-TR"/>
        </a:p>
      </dgm:t>
    </dgm:pt>
    <dgm:pt modelId="{FF10FD17-BB79-4A0B-AA45-4B828766F131}">
      <dgm:prSet custT="1"/>
      <dgm:spPr/>
      <dgm:t>
        <a:bodyPr/>
        <a:lstStyle/>
        <a:p>
          <a:r>
            <a:rPr lang="tr-TR" sz="2400" b="1" dirty="0">
              <a:latin typeface="Arial" pitchFamily="34" charset="0"/>
              <a:cs typeface="Arial" pitchFamily="34" charset="0"/>
            </a:rPr>
            <a:t>Analitik yazma – kompozisyon</a:t>
          </a:r>
        </a:p>
      </dgm:t>
    </dgm:pt>
    <dgm:pt modelId="{F5746725-3CC3-4582-8219-B5C4D8DF6386}" type="parTrans" cxnId="{13AA0270-D7BE-49EE-B2D5-D26FC13A4AC6}">
      <dgm:prSet/>
      <dgm:spPr/>
      <dgm:t>
        <a:bodyPr/>
        <a:lstStyle/>
        <a:p>
          <a:endParaRPr lang="tr-TR"/>
        </a:p>
      </dgm:t>
    </dgm:pt>
    <dgm:pt modelId="{FC939BAA-A37C-4CD6-B790-03B5091D7737}" type="sibTrans" cxnId="{13AA0270-D7BE-49EE-B2D5-D26FC13A4AC6}">
      <dgm:prSet/>
      <dgm:spPr/>
      <dgm:t>
        <a:bodyPr/>
        <a:lstStyle/>
        <a:p>
          <a:endParaRPr lang="tr-TR"/>
        </a:p>
      </dgm:t>
    </dgm:pt>
    <dgm:pt modelId="{F2D3F9EE-ED6B-4E23-9B35-339BFD9E4307}">
      <dgm:prSet custT="1"/>
      <dgm:spPr/>
      <dgm:t>
        <a:bodyPr/>
        <a:lstStyle/>
        <a:p>
          <a:r>
            <a:rPr lang="tr-TR" sz="2400" b="1" dirty="0">
              <a:latin typeface="Arial" pitchFamily="34" charset="0"/>
              <a:cs typeface="Arial" pitchFamily="34" charset="0"/>
            </a:rPr>
            <a:t>Matematik- geometri konuları </a:t>
          </a:r>
          <a:r>
            <a:rPr lang="tr-TR" sz="2400" b="0" dirty="0">
              <a:latin typeface="Arial" pitchFamily="34" charset="0"/>
              <a:cs typeface="Arial" pitchFamily="34" charset="0"/>
            </a:rPr>
            <a:t>olmak üzere 3 bölümden oluşur</a:t>
          </a:r>
          <a:r>
            <a:rPr lang="tr-TR" sz="2400" b="1" dirty="0">
              <a:latin typeface="Arial" pitchFamily="34" charset="0"/>
              <a:cs typeface="Arial" pitchFamily="34" charset="0"/>
            </a:rPr>
            <a:t>.</a:t>
          </a:r>
          <a:endParaRPr lang="tr-TR" sz="2400" b="0" dirty="0">
            <a:latin typeface="Arial" pitchFamily="34" charset="0"/>
            <a:cs typeface="Arial" pitchFamily="34" charset="0"/>
          </a:endParaRPr>
        </a:p>
      </dgm:t>
    </dgm:pt>
    <dgm:pt modelId="{ED12EF58-9043-4842-96FA-5B6165D7C0CC}" type="parTrans" cxnId="{A6F6C916-EAF6-4007-A276-49C163D519F0}">
      <dgm:prSet/>
      <dgm:spPr/>
      <dgm:t>
        <a:bodyPr/>
        <a:lstStyle/>
        <a:p>
          <a:endParaRPr lang="tr-TR"/>
        </a:p>
      </dgm:t>
    </dgm:pt>
    <dgm:pt modelId="{17755BF5-F3C8-4169-BB6A-B9279A929AD8}" type="sibTrans" cxnId="{A6F6C916-EAF6-4007-A276-49C163D519F0}">
      <dgm:prSet/>
      <dgm:spPr/>
      <dgm:t>
        <a:bodyPr/>
        <a:lstStyle/>
        <a:p>
          <a:endParaRPr lang="tr-TR"/>
        </a:p>
      </dgm:t>
    </dgm:pt>
    <dgm:pt modelId="{ABA90556-58EA-4B64-ACF9-42C488E816CA}">
      <dgm:prSet custT="1"/>
      <dgm:spPr/>
      <dgm:t>
        <a:bodyPr/>
        <a:lstStyle/>
        <a:p>
          <a:r>
            <a:rPr lang="tr-TR" sz="2400" b="0" i="0" dirty="0">
              <a:latin typeface="Arial" pitchFamily="34" charset="0"/>
              <a:cs typeface="Arial" pitchFamily="34" charset="0"/>
            </a:rPr>
            <a:t>Yurtdışındaki üniversiteler başvurularda bu 3 bölümü de değerlendirmeye alır. Ancak Türkiye’de eğitim görmek isteyen yabancı uyruklu öğrenciler için </a:t>
          </a:r>
          <a:r>
            <a:rPr lang="tr-TR" sz="2400" b="0" i="0" dirty="0" err="1">
              <a:latin typeface="Arial" pitchFamily="34" charset="0"/>
              <a:cs typeface="Arial" pitchFamily="34" charset="0"/>
            </a:rPr>
            <a:t>writing</a:t>
          </a:r>
          <a:r>
            <a:rPr lang="tr-TR" sz="2400" b="0" i="0" dirty="0">
              <a:latin typeface="Arial" pitchFamily="34" charset="0"/>
              <a:cs typeface="Arial" pitchFamily="34" charset="0"/>
            </a:rPr>
            <a:t> (yazma) bölümü dikkate alınmaz.</a:t>
          </a:r>
          <a:endParaRPr lang="tr-TR" sz="2400" b="0" dirty="0">
            <a:latin typeface="Arial" pitchFamily="34" charset="0"/>
            <a:cs typeface="Arial" pitchFamily="34" charset="0"/>
          </a:endParaRPr>
        </a:p>
      </dgm:t>
    </dgm:pt>
    <dgm:pt modelId="{198FCD89-AA04-432F-8496-911C6ACA4DA5}" type="parTrans" cxnId="{ADDEFF14-05D4-484C-A9EB-F93D769DC1AC}">
      <dgm:prSet/>
      <dgm:spPr/>
      <dgm:t>
        <a:bodyPr/>
        <a:lstStyle/>
        <a:p>
          <a:endParaRPr lang="tr-TR"/>
        </a:p>
      </dgm:t>
    </dgm:pt>
    <dgm:pt modelId="{4917D741-A56D-4613-8B56-DFF4B5837436}" type="sibTrans" cxnId="{ADDEFF14-05D4-484C-A9EB-F93D769DC1AC}">
      <dgm:prSet/>
      <dgm:spPr/>
      <dgm:t>
        <a:bodyPr/>
        <a:lstStyle/>
        <a:p>
          <a:endParaRPr lang="tr-TR"/>
        </a:p>
      </dgm:t>
    </dgm:pt>
    <dgm:pt modelId="{E6CA4160-904C-4D7E-AEA6-6AB4B49D6F2F}">
      <dgm:prSet custT="1"/>
      <dgm:spPr/>
      <dgm:t>
        <a:bodyPr/>
        <a:lstStyle/>
        <a:p>
          <a:r>
            <a:rPr lang="tr-TR" sz="2400" b="0" dirty="0">
              <a:latin typeface="Arial" pitchFamily="34" charset="0"/>
              <a:cs typeface="Arial" pitchFamily="34" charset="0"/>
            </a:rPr>
            <a:t>Bu test için </a:t>
          </a:r>
          <a:r>
            <a:rPr lang="tr-TR" sz="2400" b="1" dirty="0">
              <a:latin typeface="Arial" pitchFamily="34" charset="0"/>
              <a:cs typeface="Arial" pitchFamily="34" charset="0"/>
            </a:rPr>
            <a:t>3 saat 45 dakika </a:t>
          </a:r>
          <a:r>
            <a:rPr lang="tr-TR" sz="2400" b="0" dirty="0">
              <a:latin typeface="Arial" pitchFamily="34" charset="0"/>
              <a:cs typeface="Arial" pitchFamily="34" charset="0"/>
            </a:rPr>
            <a:t>veriliyor.</a:t>
          </a:r>
        </a:p>
      </dgm:t>
    </dgm:pt>
    <dgm:pt modelId="{A2DC33D1-D99F-4BA5-B761-9E1FFD01EBF9}" type="parTrans" cxnId="{95C7E39A-326A-47A4-9B70-5C7ABDF6EB4B}">
      <dgm:prSet/>
      <dgm:spPr/>
      <dgm:t>
        <a:bodyPr/>
        <a:lstStyle/>
        <a:p>
          <a:endParaRPr lang="tr-TR"/>
        </a:p>
      </dgm:t>
    </dgm:pt>
    <dgm:pt modelId="{5B992BFF-9FB8-46DA-A02C-339C5829E88F}" type="sibTrans" cxnId="{95C7E39A-326A-47A4-9B70-5C7ABDF6EB4B}">
      <dgm:prSet/>
      <dgm:spPr/>
      <dgm:t>
        <a:bodyPr/>
        <a:lstStyle/>
        <a:p>
          <a:endParaRPr lang="tr-TR"/>
        </a:p>
      </dgm:t>
    </dgm:pt>
    <dgm:pt modelId="{95804D45-CEBF-43AF-8AD9-63921EE92B64}" type="pres">
      <dgm:prSet presAssocID="{C6A7F8C0-B2CB-4779-9E88-88C7EFA12264}" presName="Name0" presStyleCnt="0">
        <dgm:presLayoutVars>
          <dgm:dir/>
          <dgm:animLvl val="lvl"/>
          <dgm:resizeHandles val="exact"/>
        </dgm:presLayoutVars>
      </dgm:prSet>
      <dgm:spPr/>
    </dgm:pt>
    <dgm:pt modelId="{420323D6-05B7-46F1-BD15-EC86FD4C7D99}" type="pres">
      <dgm:prSet presAssocID="{5DDEDCB6-519B-4C63-862F-74DD78BA67AB}" presName="linNode" presStyleCnt="0"/>
      <dgm:spPr/>
    </dgm:pt>
    <dgm:pt modelId="{E21C9F1B-DA36-4EF1-84E9-3554D2F4AA0E}" type="pres">
      <dgm:prSet presAssocID="{5DDEDCB6-519B-4C63-862F-74DD78BA67AB}" presName="parentText" presStyleLbl="node1" presStyleIdx="0" presStyleCnt="1" custScaleY="41217" custLinFactNeighborX="-26" custLinFactNeighborY="-1472">
        <dgm:presLayoutVars>
          <dgm:chMax val="1"/>
          <dgm:bulletEnabled val="1"/>
        </dgm:presLayoutVars>
      </dgm:prSet>
      <dgm:spPr/>
    </dgm:pt>
    <dgm:pt modelId="{02C9075D-C50B-4115-8B0D-F35630CCEFBB}" type="pres">
      <dgm:prSet presAssocID="{5DDEDCB6-519B-4C63-862F-74DD78BA67AB}" presName="descendantText" presStyleLbl="alignAccFollowNode1" presStyleIdx="0" presStyleCnt="1" custScaleX="195666" custScaleY="102941" custLinFactNeighborX="-6563" custLinFactNeighborY="-50">
        <dgm:presLayoutVars>
          <dgm:bulletEnabled val="1"/>
        </dgm:presLayoutVars>
      </dgm:prSet>
      <dgm:spPr/>
    </dgm:pt>
  </dgm:ptLst>
  <dgm:cxnLst>
    <dgm:cxn modelId="{ADDEFF14-05D4-484C-A9EB-F93D769DC1AC}" srcId="{5DDEDCB6-519B-4C63-862F-74DD78BA67AB}" destId="{ABA90556-58EA-4B64-ACF9-42C488E816CA}" srcOrd="4" destOrd="0" parTransId="{198FCD89-AA04-432F-8496-911C6ACA4DA5}" sibTransId="{4917D741-A56D-4613-8B56-DFF4B5837436}"/>
    <dgm:cxn modelId="{A6F6C916-EAF6-4007-A276-49C163D519F0}" srcId="{5DDEDCB6-519B-4C63-862F-74DD78BA67AB}" destId="{F2D3F9EE-ED6B-4E23-9B35-339BFD9E4307}" srcOrd="2" destOrd="0" parTransId="{ED12EF58-9043-4842-96FA-5B6165D7C0CC}" sibTransId="{17755BF5-F3C8-4169-BB6A-B9279A929AD8}"/>
    <dgm:cxn modelId="{6454046E-9563-493E-88D7-888345578BB0}" type="presOf" srcId="{5DDEDCB6-519B-4C63-862F-74DD78BA67AB}" destId="{E21C9F1B-DA36-4EF1-84E9-3554D2F4AA0E}" srcOrd="0" destOrd="0" presId="urn:microsoft.com/office/officeart/2005/8/layout/vList5"/>
    <dgm:cxn modelId="{44039C4F-3185-4622-AC84-F2FAE3447479}" type="presOf" srcId="{C6A7F8C0-B2CB-4779-9E88-88C7EFA12264}" destId="{95804D45-CEBF-43AF-8AD9-63921EE92B64}" srcOrd="0" destOrd="0" presId="urn:microsoft.com/office/officeart/2005/8/layout/vList5"/>
    <dgm:cxn modelId="{13AA0270-D7BE-49EE-B2D5-D26FC13A4AC6}" srcId="{5DDEDCB6-519B-4C63-862F-74DD78BA67AB}" destId="{FF10FD17-BB79-4A0B-AA45-4B828766F131}" srcOrd="1" destOrd="0" parTransId="{F5746725-3CC3-4582-8219-B5C4D8DF6386}" sibTransId="{FC939BAA-A37C-4CD6-B790-03B5091D7737}"/>
    <dgm:cxn modelId="{C142C456-29FA-4BAF-B995-5FA62051B7E8}" type="presOf" srcId="{ABA90556-58EA-4B64-ACF9-42C488E816CA}" destId="{02C9075D-C50B-4115-8B0D-F35630CCEFBB}" srcOrd="0" destOrd="4" presId="urn:microsoft.com/office/officeart/2005/8/layout/vList5"/>
    <dgm:cxn modelId="{0FE07788-8864-4F23-8C2E-E10E79624768}" srcId="{C6A7F8C0-B2CB-4779-9E88-88C7EFA12264}" destId="{5DDEDCB6-519B-4C63-862F-74DD78BA67AB}" srcOrd="0" destOrd="0" parTransId="{E5BBBBBF-25DE-473F-A277-D48F00EAE44E}" sibTransId="{9203D914-91A1-4491-891F-74CDC55CFB8C}"/>
    <dgm:cxn modelId="{EEFD0F89-E87E-4781-B0CC-786B4B542B2F}" type="presOf" srcId="{F2D3F9EE-ED6B-4E23-9B35-339BFD9E4307}" destId="{02C9075D-C50B-4115-8B0D-F35630CCEFBB}" srcOrd="0" destOrd="2" presId="urn:microsoft.com/office/officeart/2005/8/layout/vList5"/>
    <dgm:cxn modelId="{95C7E39A-326A-47A4-9B70-5C7ABDF6EB4B}" srcId="{5DDEDCB6-519B-4C63-862F-74DD78BA67AB}" destId="{E6CA4160-904C-4D7E-AEA6-6AB4B49D6F2F}" srcOrd="3" destOrd="0" parTransId="{A2DC33D1-D99F-4BA5-B761-9E1FFD01EBF9}" sibTransId="{5B992BFF-9FB8-46DA-A02C-339C5829E88F}"/>
    <dgm:cxn modelId="{05F7769F-E70D-4D2B-B27B-7F347F34C4E1}" srcId="{5DDEDCB6-519B-4C63-862F-74DD78BA67AB}" destId="{F529DAA7-89AB-48A8-AE29-31F4C870B96D}" srcOrd="0" destOrd="0" parTransId="{000F02BE-CA5B-431E-8560-BC4C8B0BFDB6}" sibTransId="{F56C5352-5C80-4664-832E-3FC0F2F92EBD}"/>
    <dgm:cxn modelId="{A279A1C6-4B27-44CE-8AF6-570A21B061DD}" type="presOf" srcId="{E6CA4160-904C-4D7E-AEA6-6AB4B49D6F2F}" destId="{02C9075D-C50B-4115-8B0D-F35630CCEFBB}" srcOrd="0" destOrd="3" presId="urn:microsoft.com/office/officeart/2005/8/layout/vList5"/>
    <dgm:cxn modelId="{EEC8CFD2-D35F-4162-9972-3B7B16E1747E}" type="presOf" srcId="{F529DAA7-89AB-48A8-AE29-31F4C870B96D}" destId="{02C9075D-C50B-4115-8B0D-F35630CCEFBB}" srcOrd="0" destOrd="0" presId="urn:microsoft.com/office/officeart/2005/8/layout/vList5"/>
    <dgm:cxn modelId="{48D36AF5-891E-4071-8F5F-6AD543C72339}" type="presOf" srcId="{FF10FD17-BB79-4A0B-AA45-4B828766F131}" destId="{02C9075D-C50B-4115-8B0D-F35630CCEFBB}" srcOrd="0" destOrd="1" presId="urn:microsoft.com/office/officeart/2005/8/layout/vList5"/>
    <dgm:cxn modelId="{298597F1-B117-4577-BADD-1149950F4FBC}" type="presParOf" srcId="{95804D45-CEBF-43AF-8AD9-63921EE92B64}" destId="{420323D6-05B7-46F1-BD15-EC86FD4C7D99}" srcOrd="0" destOrd="0" presId="urn:microsoft.com/office/officeart/2005/8/layout/vList5"/>
    <dgm:cxn modelId="{58200944-5EDB-482E-A05A-DC093BDA62FC}" type="presParOf" srcId="{420323D6-05B7-46F1-BD15-EC86FD4C7D99}" destId="{E21C9F1B-DA36-4EF1-84E9-3554D2F4AA0E}" srcOrd="0" destOrd="0" presId="urn:microsoft.com/office/officeart/2005/8/layout/vList5"/>
    <dgm:cxn modelId="{C296DA50-D9A0-4D93-A94F-A5BB21389D15}" type="presParOf" srcId="{420323D6-05B7-46F1-BD15-EC86FD4C7D99}" destId="{02C9075D-C50B-4115-8B0D-F35630CCEFB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872DED-7BCE-4BAD-816E-C2FF6936003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8460D49-084F-4091-8D33-22B877B45A0C}">
      <dgm:prSet phldrT="[Metin]" custT="1"/>
      <dgm:spPr>
        <a:solidFill>
          <a:srgbClr val="002060"/>
        </a:solidFill>
      </dgm:spPr>
      <dgm:t>
        <a:bodyPr/>
        <a:lstStyle/>
        <a:p>
          <a:r>
            <a:rPr lang="tr-TR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2)SAT Subject Test</a:t>
          </a:r>
          <a:endParaRPr lang="tr-TR" sz="2800" b="1" dirty="0">
            <a:solidFill>
              <a:schemeClr val="bg1"/>
            </a:solidFill>
          </a:endParaRPr>
        </a:p>
      </dgm:t>
    </dgm:pt>
    <dgm:pt modelId="{B1290AEE-8A43-463E-A398-0A344A2DE5D3}" type="parTrans" cxnId="{1FE85F17-E706-4315-B359-B11B7835B4C3}">
      <dgm:prSet/>
      <dgm:spPr/>
      <dgm:t>
        <a:bodyPr/>
        <a:lstStyle/>
        <a:p>
          <a:endParaRPr lang="tr-TR"/>
        </a:p>
      </dgm:t>
    </dgm:pt>
    <dgm:pt modelId="{9D38DF37-5B76-462E-AD8B-E1AAC0CED9F8}" type="sibTrans" cxnId="{1FE85F17-E706-4315-B359-B11B7835B4C3}">
      <dgm:prSet/>
      <dgm:spPr/>
      <dgm:t>
        <a:bodyPr/>
        <a:lstStyle/>
        <a:p>
          <a:endParaRPr lang="tr-TR"/>
        </a:p>
      </dgm:t>
    </dgm:pt>
    <dgm:pt modelId="{1044F8D6-74F9-4150-957F-EC03D6A02A5C}">
      <dgm:prSet phldrT="[Metin]"/>
      <dgm:spPr>
        <a:solidFill>
          <a:srgbClr val="D0E2E6">
            <a:alpha val="90000"/>
          </a:srgbClr>
        </a:solidFill>
      </dgm:spPr>
      <dgm:t>
        <a:bodyPr/>
        <a:lstStyle/>
        <a:p>
          <a:r>
            <a:rPr lang="nn-NO" b="0" i="0" dirty="0">
              <a:latin typeface="Arial" pitchFamily="34" charset="0"/>
              <a:cs typeface="Arial" pitchFamily="34" charset="0"/>
            </a:rPr>
            <a:t>Her biri için 1 saat süre verilen bu sınav 5 alana ayrılır:</a:t>
          </a:r>
          <a:endParaRPr lang="tr-TR" dirty="0">
            <a:latin typeface="Arial" pitchFamily="34" charset="0"/>
            <a:cs typeface="Arial" pitchFamily="34" charset="0"/>
          </a:endParaRPr>
        </a:p>
      </dgm:t>
    </dgm:pt>
    <dgm:pt modelId="{6207AACC-FCE5-4763-8363-A89747E3AD90}" type="parTrans" cxnId="{CE8D7062-77B5-4A2E-B3F9-B4B63438EBBC}">
      <dgm:prSet/>
      <dgm:spPr/>
      <dgm:t>
        <a:bodyPr/>
        <a:lstStyle/>
        <a:p>
          <a:endParaRPr lang="tr-TR"/>
        </a:p>
      </dgm:t>
    </dgm:pt>
    <dgm:pt modelId="{394839BC-25CF-416D-97CA-49BDA91C085F}" type="sibTrans" cxnId="{CE8D7062-77B5-4A2E-B3F9-B4B63438EBBC}">
      <dgm:prSet/>
      <dgm:spPr/>
      <dgm:t>
        <a:bodyPr/>
        <a:lstStyle/>
        <a:p>
          <a:endParaRPr lang="tr-TR"/>
        </a:p>
      </dgm:t>
    </dgm:pt>
    <dgm:pt modelId="{FE49C318-8BB8-40B9-9B46-7C3990B8004C}">
      <dgm:prSet/>
      <dgm:spPr/>
      <dgm:t>
        <a:bodyPr/>
        <a:lstStyle/>
        <a:p>
          <a:r>
            <a:rPr lang="tr-TR" b="0" i="0" dirty="0">
              <a:latin typeface="Arial" pitchFamily="34" charset="0"/>
              <a:cs typeface="Arial" pitchFamily="34" charset="0"/>
            </a:rPr>
            <a:t>1)İngilizce</a:t>
          </a:r>
        </a:p>
      </dgm:t>
    </dgm:pt>
    <dgm:pt modelId="{D9A43E39-D494-47AE-A77B-1FECB9EADC1A}" type="parTrans" cxnId="{D04D701D-BECE-407A-8525-F0C93D884F35}">
      <dgm:prSet/>
      <dgm:spPr/>
      <dgm:t>
        <a:bodyPr/>
        <a:lstStyle/>
        <a:p>
          <a:endParaRPr lang="tr-TR"/>
        </a:p>
      </dgm:t>
    </dgm:pt>
    <dgm:pt modelId="{0522866C-11DA-4D3E-9069-E51A182071BF}" type="sibTrans" cxnId="{D04D701D-BECE-407A-8525-F0C93D884F35}">
      <dgm:prSet/>
      <dgm:spPr/>
      <dgm:t>
        <a:bodyPr/>
        <a:lstStyle/>
        <a:p>
          <a:endParaRPr lang="tr-TR"/>
        </a:p>
      </dgm:t>
    </dgm:pt>
    <dgm:pt modelId="{6847080A-B7C6-4FC9-ADC6-77995F1B2742}">
      <dgm:prSet/>
      <dgm:spPr/>
      <dgm:t>
        <a:bodyPr/>
        <a:lstStyle/>
        <a:p>
          <a:r>
            <a:rPr lang="tr-TR" b="0" i="0" dirty="0">
              <a:latin typeface="Arial" pitchFamily="34" charset="0"/>
              <a:cs typeface="Arial" pitchFamily="34" charset="0"/>
            </a:rPr>
            <a:t>Temelde lise bilgilerine dayalı olan bu testte, soruların çoğunluğu çoktan seçmelidir.</a:t>
          </a:r>
        </a:p>
      </dgm:t>
    </dgm:pt>
    <dgm:pt modelId="{268CEA16-3D7E-4733-9767-ADA3BA5B3112}" type="parTrans" cxnId="{EBE28B90-B734-42C0-BAA2-B3DE6D52AB3C}">
      <dgm:prSet/>
      <dgm:spPr/>
      <dgm:t>
        <a:bodyPr/>
        <a:lstStyle/>
        <a:p>
          <a:endParaRPr lang="tr-TR"/>
        </a:p>
      </dgm:t>
    </dgm:pt>
    <dgm:pt modelId="{8DE52A57-8B13-48A1-A8B3-F9ABD5C08094}" type="sibTrans" cxnId="{EBE28B90-B734-42C0-BAA2-B3DE6D52AB3C}">
      <dgm:prSet/>
      <dgm:spPr/>
      <dgm:t>
        <a:bodyPr/>
        <a:lstStyle/>
        <a:p>
          <a:endParaRPr lang="tr-TR"/>
        </a:p>
      </dgm:t>
    </dgm:pt>
    <dgm:pt modelId="{4F5757F7-1838-4FC7-9FB0-6BB2310A9746}">
      <dgm:prSet/>
      <dgm:spPr/>
      <dgm:t>
        <a:bodyPr/>
        <a:lstStyle/>
        <a:p>
          <a:r>
            <a:rPr lang="tr-TR" b="0" i="0" dirty="0">
              <a:latin typeface="Arial" pitchFamily="34" charset="0"/>
              <a:cs typeface="Arial" pitchFamily="34" charset="0"/>
            </a:rPr>
            <a:t>2)Tarih</a:t>
          </a:r>
        </a:p>
      </dgm:t>
    </dgm:pt>
    <dgm:pt modelId="{5D341DA7-EAF6-4CAC-939F-77238C48F06D}" type="parTrans" cxnId="{1E15C2B8-B0B5-41E5-9BB7-472A598F226A}">
      <dgm:prSet/>
      <dgm:spPr/>
      <dgm:t>
        <a:bodyPr/>
        <a:lstStyle/>
        <a:p>
          <a:endParaRPr lang="tr-TR"/>
        </a:p>
      </dgm:t>
    </dgm:pt>
    <dgm:pt modelId="{B1E2EE64-1E0A-41BE-A40B-822DE525937D}" type="sibTrans" cxnId="{1E15C2B8-B0B5-41E5-9BB7-472A598F226A}">
      <dgm:prSet/>
      <dgm:spPr/>
      <dgm:t>
        <a:bodyPr/>
        <a:lstStyle/>
        <a:p>
          <a:endParaRPr lang="tr-TR"/>
        </a:p>
      </dgm:t>
    </dgm:pt>
    <dgm:pt modelId="{5B0FED06-89A4-4EA3-B87A-742E5BC83EA2}">
      <dgm:prSet/>
      <dgm:spPr/>
      <dgm:t>
        <a:bodyPr/>
        <a:lstStyle/>
        <a:p>
          <a:r>
            <a:rPr lang="tr-TR" b="0" i="0" dirty="0">
              <a:latin typeface="Arial" pitchFamily="34" charset="0"/>
              <a:cs typeface="Arial" pitchFamily="34" charset="0"/>
            </a:rPr>
            <a:t>3)Matematik</a:t>
          </a:r>
        </a:p>
      </dgm:t>
    </dgm:pt>
    <dgm:pt modelId="{BE0F0E4D-E8AE-474C-85FE-9F8DC6BB6152}" type="parTrans" cxnId="{BDC3DB9B-7667-44D2-8E52-AB8670A3955C}">
      <dgm:prSet/>
      <dgm:spPr/>
      <dgm:t>
        <a:bodyPr/>
        <a:lstStyle/>
        <a:p>
          <a:endParaRPr lang="tr-TR"/>
        </a:p>
      </dgm:t>
    </dgm:pt>
    <dgm:pt modelId="{20004645-3848-4DDE-8FB8-8ECDFFD228C1}" type="sibTrans" cxnId="{BDC3DB9B-7667-44D2-8E52-AB8670A3955C}">
      <dgm:prSet/>
      <dgm:spPr/>
      <dgm:t>
        <a:bodyPr/>
        <a:lstStyle/>
        <a:p>
          <a:endParaRPr lang="tr-TR"/>
        </a:p>
      </dgm:t>
    </dgm:pt>
    <dgm:pt modelId="{56DA8238-8093-4093-837A-568EEE503047}">
      <dgm:prSet/>
      <dgm:spPr/>
      <dgm:t>
        <a:bodyPr/>
        <a:lstStyle/>
        <a:p>
          <a:r>
            <a:rPr lang="tr-TR" b="0" i="0" dirty="0">
              <a:latin typeface="Arial" pitchFamily="34" charset="0"/>
              <a:cs typeface="Arial" pitchFamily="34" charset="0"/>
            </a:rPr>
            <a:t>4)Fen bilimleri</a:t>
          </a:r>
        </a:p>
      </dgm:t>
    </dgm:pt>
    <dgm:pt modelId="{1AC2EF0F-FCF5-42AC-955A-E692962818EC}" type="parTrans" cxnId="{7D21EBFF-075C-4163-B869-B22B8568D5B1}">
      <dgm:prSet/>
      <dgm:spPr/>
      <dgm:t>
        <a:bodyPr/>
        <a:lstStyle/>
        <a:p>
          <a:endParaRPr lang="tr-TR"/>
        </a:p>
      </dgm:t>
    </dgm:pt>
    <dgm:pt modelId="{B639627E-34B8-4570-977F-D099801E29BC}" type="sibTrans" cxnId="{7D21EBFF-075C-4163-B869-B22B8568D5B1}">
      <dgm:prSet/>
      <dgm:spPr/>
      <dgm:t>
        <a:bodyPr/>
        <a:lstStyle/>
        <a:p>
          <a:endParaRPr lang="tr-TR"/>
        </a:p>
      </dgm:t>
    </dgm:pt>
    <dgm:pt modelId="{D1D486C3-B929-4A7C-A0A9-A23DDD419CAA}">
      <dgm:prSet/>
      <dgm:spPr/>
      <dgm:t>
        <a:bodyPr/>
        <a:lstStyle/>
        <a:p>
          <a:r>
            <a:rPr lang="tr-TR" b="0" i="0" dirty="0">
              <a:latin typeface="Arial" pitchFamily="34" charset="0"/>
              <a:cs typeface="Arial" pitchFamily="34" charset="0"/>
            </a:rPr>
            <a:t>5)Dil konuları</a:t>
          </a:r>
        </a:p>
      </dgm:t>
    </dgm:pt>
    <dgm:pt modelId="{ADDB0C77-9806-4929-86B7-ED87BD110AB3}" type="parTrans" cxnId="{9A676380-22F0-49AB-A93C-6C006AD3CF39}">
      <dgm:prSet/>
      <dgm:spPr/>
      <dgm:t>
        <a:bodyPr/>
        <a:lstStyle/>
        <a:p>
          <a:endParaRPr lang="tr-TR"/>
        </a:p>
      </dgm:t>
    </dgm:pt>
    <dgm:pt modelId="{52B973AF-63C8-434C-8FD0-AFFA52723422}" type="sibTrans" cxnId="{9A676380-22F0-49AB-A93C-6C006AD3CF39}">
      <dgm:prSet/>
      <dgm:spPr/>
      <dgm:t>
        <a:bodyPr/>
        <a:lstStyle/>
        <a:p>
          <a:endParaRPr lang="tr-TR"/>
        </a:p>
      </dgm:t>
    </dgm:pt>
    <dgm:pt modelId="{49A0EE9D-699F-443D-8889-00289D094898}" type="pres">
      <dgm:prSet presAssocID="{69872DED-7BCE-4BAD-816E-C2FF6936003A}" presName="Name0" presStyleCnt="0">
        <dgm:presLayoutVars>
          <dgm:dir/>
          <dgm:animLvl val="lvl"/>
          <dgm:resizeHandles val="exact"/>
        </dgm:presLayoutVars>
      </dgm:prSet>
      <dgm:spPr/>
    </dgm:pt>
    <dgm:pt modelId="{ECE18BC7-465C-4EFF-960B-4617FB26FC96}" type="pres">
      <dgm:prSet presAssocID="{A8460D49-084F-4091-8D33-22B877B45A0C}" presName="linNode" presStyleCnt="0"/>
      <dgm:spPr/>
    </dgm:pt>
    <dgm:pt modelId="{3E844422-44C9-468D-AC68-5E26C59B76CA}" type="pres">
      <dgm:prSet presAssocID="{A8460D49-084F-4091-8D33-22B877B45A0C}" presName="parentText" presStyleLbl="node1" presStyleIdx="0" presStyleCnt="1" custScaleX="60507" custScaleY="44971" custLinFactNeighborX="1045" custLinFactNeighborY="0">
        <dgm:presLayoutVars>
          <dgm:chMax val="1"/>
          <dgm:bulletEnabled val="1"/>
        </dgm:presLayoutVars>
      </dgm:prSet>
      <dgm:spPr/>
    </dgm:pt>
    <dgm:pt modelId="{93CD0ED7-BC72-4F8C-BAA0-8CDED6019F27}" type="pres">
      <dgm:prSet presAssocID="{A8460D49-084F-4091-8D33-22B877B45A0C}" presName="descendantText" presStyleLbl="alignAccFollowNode1" presStyleIdx="0" presStyleCnt="1" custScaleX="122299" custScaleY="114350" custLinFactNeighborX="15328" custLinFactNeighborY="1867">
        <dgm:presLayoutVars>
          <dgm:bulletEnabled val="1"/>
        </dgm:presLayoutVars>
      </dgm:prSet>
      <dgm:spPr/>
    </dgm:pt>
  </dgm:ptLst>
  <dgm:cxnLst>
    <dgm:cxn modelId="{18814A01-E8FB-4CD4-8455-FAC5B09CD911}" type="presOf" srcId="{6847080A-B7C6-4FC9-ADC6-77995F1B2742}" destId="{93CD0ED7-BC72-4F8C-BAA0-8CDED6019F27}" srcOrd="0" destOrd="6" presId="urn:microsoft.com/office/officeart/2005/8/layout/vList5"/>
    <dgm:cxn modelId="{24389512-DE85-4F7B-9723-64AC497B8371}" type="presOf" srcId="{4F5757F7-1838-4FC7-9FB0-6BB2310A9746}" destId="{93CD0ED7-BC72-4F8C-BAA0-8CDED6019F27}" srcOrd="0" destOrd="2" presId="urn:microsoft.com/office/officeart/2005/8/layout/vList5"/>
    <dgm:cxn modelId="{1FE85F17-E706-4315-B359-B11B7835B4C3}" srcId="{69872DED-7BCE-4BAD-816E-C2FF6936003A}" destId="{A8460D49-084F-4091-8D33-22B877B45A0C}" srcOrd="0" destOrd="0" parTransId="{B1290AEE-8A43-463E-A398-0A344A2DE5D3}" sibTransId="{9D38DF37-5B76-462E-AD8B-E1AAC0CED9F8}"/>
    <dgm:cxn modelId="{D04D701D-BECE-407A-8525-F0C93D884F35}" srcId="{A8460D49-084F-4091-8D33-22B877B45A0C}" destId="{FE49C318-8BB8-40B9-9B46-7C3990B8004C}" srcOrd="1" destOrd="0" parTransId="{D9A43E39-D494-47AE-A77B-1FECB9EADC1A}" sibTransId="{0522866C-11DA-4D3E-9069-E51A182071BF}"/>
    <dgm:cxn modelId="{4796431F-2C0E-47A5-8894-3D3BD40DD37A}" type="presOf" srcId="{56DA8238-8093-4093-837A-568EEE503047}" destId="{93CD0ED7-BC72-4F8C-BAA0-8CDED6019F27}" srcOrd="0" destOrd="4" presId="urn:microsoft.com/office/officeart/2005/8/layout/vList5"/>
    <dgm:cxn modelId="{921B8921-13D0-4732-BB59-3564387A54A6}" type="presOf" srcId="{FE49C318-8BB8-40B9-9B46-7C3990B8004C}" destId="{93CD0ED7-BC72-4F8C-BAA0-8CDED6019F27}" srcOrd="0" destOrd="1" presId="urn:microsoft.com/office/officeart/2005/8/layout/vList5"/>
    <dgm:cxn modelId="{CE8D7062-77B5-4A2E-B3F9-B4B63438EBBC}" srcId="{A8460D49-084F-4091-8D33-22B877B45A0C}" destId="{1044F8D6-74F9-4150-957F-EC03D6A02A5C}" srcOrd="0" destOrd="0" parTransId="{6207AACC-FCE5-4763-8363-A89747E3AD90}" sibTransId="{394839BC-25CF-416D-97CA-49BDA91C085F}"/>
    <dgm:cxn modelId="{57768E42-EF4A-44A0-BF6A-24D9DD697A5E}" type="presOf" srcId="{5B0FED06-89A4-4EA3-B87A-742E5BC83EA2}" destId="{93CD0ED7-BC72-4F8C-BAA0-8CDED6019F27}" srcOrd="0" destOrd="3" presId="urn:microsoft.com/office/officeart/2005/8/layout/vList5"/>
    <dgm:cxn modelId="{3F1B9B69-7C9C-4ADD-8D27-BFF363D6B7F0}" type="presOf" srcId="{69872DED-7BCE-4BAD-816E-C2FF6936003A}" destId="{49A0EE9D-699F-443D-8889-00289D094898}" srcOrd="0" destOrd="0" presId="urn:microsoft.com/office/officeart/2005/8/layout/vList5"/>
    <dgm:cxn modelId="{9A676380-22F0-49AB-A93C-6C006AD3CF39}" srcId="{A8460D49-084F-4091-8D33-22B877B45A0C}" destId="{D1D486C3-B929-4A7C-A0A9-A23DDD419CAA}" srcOrd="5" destOrd="0" parTransId="{ADDB0C77-9806-4929-86B7-ED87BD110AB3}" sibTransId="{52B973AF-63C8-434C-8FD0-AFFA52723422}"/>
    <dgm:cxn modelId="{EBE28B90-B734-42C0-BAA2-B3DE6D52AB3C}" srcId="{A8460D49-084F-4091-8D33-22B877B45A0C}" destId="{6847080A-B7C6-4FC9-ADC6-77995F1B2742}" srcOrd="6" destOrd="0" parTransId="{268CEA16-3D7E-4733-9767-ADA3BA5B3112}" sibTransId="{8DE52A57-8B13-48A1-A8B3-F9ABD5C08094}"/>
    <dgm:cxn modelId="{BDC3DB9B-7667-44D2-8E52-AB8670A3955C}" srcId="{A8460D49-084F-4091-8D33-22B877B45A0C}" destId="{5B0FED06-89A4-4EA3-B87A-742E5BC83EA2}" srcOrd="3" destOrd="0" parTransId="{BE0F0E4D-E8AE-474C-85FE-9F8DC6BB6152}" sibTransId="{20004645-3848-4DDE-8FB8-8ECDFFD228C1}"/>
    <dgm:cxn modelId="{47CA87A9-46DA-41B5-BB5A-03AED32160F3}" type="presOf" srcId="{A8460D49-084F-4091-8D33-22B877B45A0C}" destId="{3E844422-44C9-468D-AC68-5E26C59B76CA}" srcOrd="0" destOrd="0" presId="urn:microsoft.com/office/officeart/2005/8/layout/vList5"/>
    <dgm:cxn modelId="{907C77AE-F636-44AD-942E-28B26C8E58A7}" type="presOf" srcId="{1044F8D6-74F9-4150-957F-EC03D6A02A5C}" destId="{93CD0ED7-BC72-4F8C-BAA0-8CDED6019F27}" srcOrd="0" destOrd="0" presId="urn:microsoft.com/office/officeart/2005/8/layout/vList5"/>
    <dgm:cxn modelId="{1E15C2B8-B0B5-41E5-9BB7-472A598F226A}" srcId="{A8460D49-084F-4091-8D33-22B877B45A0C}" destId="{4F5757F7-1838-4FC7-9FB0-6BB2310A9746}" srcOrd="2" destOrd="0" parTransId="{5D341DA7-EAF6-4CAC-939F-77238C48F06D}" sibTransId="{B1E2EE64-1E0A-41BE-A40B-822DE525937D}"/>
    <dgm:cxn modelId="{EA9135FF-554F-4980-9034-4E0F5874F25D}" type="presOf" srcId="{D1D486C3-B929-4A7C-A0A9-A23DDD419CAA}" destId="{93CD0ED7-BC72-4F8C-BAA0-8CDED6019F27}" srcOrd="0" destOrd="5" presId="urn:microsoft.com/office/officeart/2005/8/layout/vList5"/>
    <dgm:cxn modelId="{7D21EBFF-075C-4163-B869-B22B8568D5B1}" srcId="{A8460D49-084F-4091-8D33-22B877B45A0C}" destId="{56DA8238-8093-4093-837A-568EEE503047}" srcOrd="4" destOrd="0" parTransId="{1AC2EF0F-FCF5-42AC-955A-E692962818EC}" sibTransId="{B639627E-34B8-4570-977F-D099801E29BC}"/>
    <dgm:cxn modelId="{E3F8DD51-06A6-4898-9FA4-F22C37D7658D}" type="presParOf" srcId="{49A0EE9D-699F-443D-8889-00289D094898}" destId="{ECE18BC7-465C-4EFF-960B-4617FB26FC96}" srcOrd="0" destOrd="0" presId="urn:microsoft.com/office/officeart/2005/8/layout/vList5"/>
    <dgm:cxn modelId="{D2F7259A-26C9-491A-A55E-0567DA029EEA}" type="presParOf" srcId="{ECE18BC7-465C-4EFF-960B-4617FB26FC96}" destId="{3E844422-44C9-468D-AC68-5E26C59B76CA}" srcOrd="0" destOrd="0" presId="urn:microsoft.com/office/officeart/2005/8/layout/vList5"/>
    <dgm:cxn modelId="{6137CDBE-DC88-4414-8A3E-434D6380A5EF}" type="presParOf" srcId="{ECE18BC7-465C-4EFF-960B-4617FB26FC96}" destId="{93CD0ED7-BC72-4F8C-BAA0-8CDED6019F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9075D-C50B-4115-8B0D-F35630CCEFBB}">
      <dsp:nvSpPr>
        <dsp:cNvPr id="0" name=""/>
        <dsp:cNvSpPr/>
      </dsp:nvSpPr>
      <dsp:spPr>
        <a:xfrm rot="5400000">
          <a:off x="2418643" y="-219786"/>
          <a:ext cx="4808333" cy="6273602"/>
        </a:xfrm>
        <a:prstGeom prst="round2SameRect">
          <a:avLst/>
        </a:prstGeom>
        <a:solidFill>
          <a:srgbClr val="E2D1E5">
            <a:alpha val="89804"/>
          </a:srgb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b="1" i="0" kern="1200" dirty="0">
              <a:latin typeface="Arial" pitchFamily="34" charset="0"/>
              <a:cs typeface="Arial" pitchFamily="34" charset="0"/>
            </a:rPr>
            <a:t>İngilizce sözel /eleştirel okuma</a:t>
          </a:r>
          <a:endParaRPr lang="tr-TR" sz="2400" b="1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b="1" kern="1200" dirty="0">
              <a:latin typeface="Arial" pitchFamily="34" charset="0"/>
              <a:cs typeface="Arial" pitchFamily="34" charset="0"/>
            </a:rPr>
            <a:t>Analitik yazma – kompozisyon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b="1" kern="1200" dirty="0">
              <a:latin typeface="Arial" pitchFamily="34" charset="0"/>
              <a:cs typeface="Arial" pitchFamily="34" charset="0"/>
            </a:rPr>
            <a:t>Matematik- geometri konuları </a:t>
          </a:r>
          <a:r>
            <a:rPr lang="tr-TR" sz="2400" b="0" kern="1200" dirty="0">
              <a:latin typeface="Arial" pitchFamily="34" charset="0"/>
              <a:cs typeface="Arial" pitchFamily="34" charset="0"/>
            </a:rPr>
            <a:t>olmak üzere 3 bölümden oluşur</a:t>
          </a:r>
          <a:r>
            <a:rPr lang="tr-TR" sz="2400" b="1" kern="1200" dirty="0">
              <a:latin typeface="Arial" pitchFamily="34" charset="0"/>
              <a:cs typeface="Arial" pitchFamily="34" charset="0"/>
            </a:rPr>
            <a:t>.</a:t>
          </a:r>
          <a:endParaRPr lang="tr-TR" sz="2400" b="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b="0" kern="1200" dirty="0">
              <a:latin typeface="Arial" pitchFamily="34" charset="0"/>
              <a:cs typeface="Arial" pitchFamily="34" charset="0"/>
            </a:rPr>
            <a:t>Bu test için </a:t>
          </a:r>
          <a:r>
            <a:rPr lang="tr-TR" sz="2400" b="1" kern="1200" dirty="0">
              <a:latin typeface="Arial" pitchFamily="34" charset="0"/>
              <a:cs typeface="Arial" pitchFamily="34" charset="0"/>
            </a:rPr>
            <a:t>3 saat 45 dakika </a:t>
          </a:r>
          <a:r>
            <a:rPr lang="tr-TR" sz="2400" b="0" kern="1200" dirty="0">
              <a:latin typeface="Arial" pitchFamily="34" charset="0"/>
              <a:cs typeface="Arial" pitchFamily="34" charset="0"/>
            </a:rPr>
            <a:t>veriliyor.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400" b="0" i="0" kern="1200" dirty="0">
              <a:latin typeface="Arial" pitchFamily="34" charset="0"/>
              <a:cs typeface="Arial" pitchFamily="34" charset="0"/>
            </a:rPr>
            <a:t>Yurtdışındaki üniversiteler başvurularda bu 3 bölümü de değerlendirmeye alır. Ancak Türkiye’de eğitim görmek isteyen yabancı uyruklu öğrenciler için </a:t>
          </a:r>
          <a:r>
            <a:rPr lang="tr-TR" sz="2400" b="0" i="0" kern="1200" dirty="0" err="1">
              <a:latin typeface="Arial" pitchFamily="34" charset="0"/>
              <a:cs typeface="Arial" pitchFamily="34" charset="0"/>
            </a:rPr>
            <a:t>writing</a:t>
          </a:r>
          <a:r>
            <a:rPr lang="tr-TR" sz="2400" b="0" i="0" kern="1200" dirty="0">
              <a:latin typeface="Arial" pitchFamily="34" charset="0"/>
              <a:cs typeface="Arial" pitchFamily="34" charset="0"/>
            </a:rPr>
            <a:t> (yazma) bölümü dikkate alınmaz.</a:t>
          </a:r>
          <a:endParaRPr lang="tr-TR" sz="2400" b="0" kern="1200" dirty="0">
            <a:latin typeface="Arial" pitchFamily="34" charset="0"/>
            <a:cs typeface="Arial" pitchFamily="34" charset="0"/>
          </a:endParaRPr>
        </a:p>
      </dsp:txBody>
      <dsp:txXfrm rot="-5400000">
        <a:off x="1686009" y="747571"/>
        <a:ext cx="6038879" cy="4338887"/>
      </dsp:txXfrm>
    </dsp:sp>
    <dsp:sp modelId="{E21C9F1B-DA36-4EF1-84E9-3554D2F4AA0E}">
      <dsp:nvSpPr>
        <dsp:cNvPr id="0" name=""/>
        <dsp:cNvSpPr/>
      </dsp:nvSpPr>
      <dsp:spPr>
        <a:xfrm>
          <a:off x="8" y="1630136"/>
          <a:ext cx="1803533" cy="2406537"/>
        </a:xfrm>
        <a:prstGeom prst="roundRect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1)</a:t>
          </a:r>
          <a:r>
            <a:rPr lang="tr-TR" sz="2000" b="1" kern="1200" dirty="0">
              <a:latin typeface="Arial" pitchFamily="34" charset="0"/>
              <a:cs typeface="Arial" pitchFamily="34" charset="0"/>
            </a:rPr>
            <a:t>SAT Reasoning Test </a:t>
          </a:r>
        </a:p>
      </dsp:txBody>
      <dsp:txXfrm>
        <a:off x="88049" y="1718177"/>
        <a:ext cx="1627451" cy="22304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CD0ED7-BC72-4F8C-BAA0-8CDED6019F27}">
      <dsp:nvSpPr>
        <dsp:cNvPr id="0" name=""/>
        <dsp:cNvSpPr/>
      </dsp:nvSpPr>
      <dsp:spPr>
        <a:xfrm rot="5400000">
          <a:off x="2816748" y="-707368"/>
          <a:ext cx="4540792" cy="6531565"/>
        </a:xfrm>
        <a:prstGeom prst="round2SameRect">
          <a:avLst/>
        </a:prstGeom>
        <a:solidFill>
          <a:srgbClr val="D0E2E6">
            <a:alpha val="90000"/>
          </a:srgb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n-NO" sz="2600" b="0" i="0" kern="1200" dirty="0">
              <a:latin typeface="Arial" pitchFamily="34" charset="0"/>
              <a:cs typeface="Arial" pitchFamily="34" charset="0"/>
            </a:rPr>
            <a:t>Her biri için 1 saat süre verilen bu sınav 5 alana ayrılır:</a:t>
          </a:r>
          <a:endParaRPr lang="tr-TR" sz="2600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b="0" i="0" kern="1200" dirty="0">
              <a:latin typeface="Arial" pitchFamily="34" charset="0"/>
              <a:cs typeface="Arial" pitchFamily="34" charset="0"/>
            </a:rPr>
            <a:t>1)İngilizce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b="0" i="0" kern="1200" dirty="0">
              <a:latin typeface="Arial" pitchFamily="34" charset="0"/>
              <a:cs typeface="Arial" pitchFamily="34" charset="0"/>
            </a:rPr>
            <a:t>2)Tarih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b="0" i="0" kern="1200" dirty="0">
              <a:latin typeface="Arial" pitchFamily="34" charset="0"/>
              <a:cs typeface="Arial" pitchFamily="34" charset="0"/>
            </a:rPr>
            <a:t>3)Matematik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b="0" i="0" kern="1200" dirty="0">
              <a:latin typeface="Arial" pitchFamily="34" charset="0"/>
              <a:cs typeface="Arial" pitchFamily="34" charset="0"/>
            </a:rPr>
            <a:t>4)Fen bilimleri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b="0" i="0" kern="1200" dirty="0">
              <a:latin typeface="Arial" pitchFamily="34" charset="0"/>
              <a:cs typeface="Arial" pitchFamily="34" charset="0"/>
            </a:rPr>
            <a:t>5)Dil konuları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600" b="0" i="0" kern="1200" dirty="0">
              <a:latin typeface="Arial" pitchFamily="34" charset="0"/>
              <a:cs typeface="Arial" pitchFamily="34" charset="0"/>
            </a:rPr>
            <a:t>Temelde lise bilgilerine dayalı olan bu testte, soruların çoğunluğu çoktan seçmelidir.</a:t>
          </a:r>
        </a:p>
      </dsp:txBody>
      <dsp:txXfrm rot="-5400000">
        <a:off x="1821362" y="509681"/>
        <a:ext cx="6309902" cy="4097466"/>
      </dsp:txXfrm>
    </dsp:sp>
    <dsp:sp modelId="{3E844422-44C9-468D-AC68-5E26C59B76CA}">
      <dsp:nvSpPr>
        <dsp:cNvPr id="0" name=""/>
        <dsp:cNvSpPr/>
      </dsp:nvSpPr>
      <dsp:spPr>
        <a:xfrm>
          <a:off x="57640" y="1368163"/>
          <a:ext cx="1817701" cy="2232225"/>
        </a:xfrm>
        <a:prstGeom prst="roundRect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b="1" kern="1200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2)SAT Subject Test</a:t>
          </a:r>
          <a:endParaRPr lang="tr-TR" sz="2800" b="1" kern="1200" dirty="0">
            <a:solidFill>
              <a:schemeClr val="bg1"/>
            </a:solidFill>
          </a:endParaRPr>
        </a:p>
      </dsp:txBody>
      <dsp:txXfrm>
        <a:off x="146373" y="1456896"/>
        <a:ext cx="1640235" cy="2054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13.04.2021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geboard.org/" TargetMode="Externa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baegitim.com/sat-sinavi-icin-nasil-hazirlanmak-gerekir?_gl=1*58yejh*_ga*N2lxMEdaZnpmd25uRS1HaVJqblhXak9WR1dqOHpJYjhiVGRXUDFHeEV6azN4ZVhMQ3JlWGZKOURuSEoxWi1Qdg.." TargetMode="Externa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848872" cy="1800199"/>
          </a:xfrm>
        </p:spPr>
        <p:txBody>
          <a:bodyPr>
            <a:noAutofit/>
          </a:bodyPr>
          <a:lstStyle/>
          <a:p>
            <a:pPr algn="ctr"/>
            <a:r>
              <a:rPr lang="tr-TR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ULUSLARARASI EBU UBEYDE ANADOLU İMAM HATİP LİSESİ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REHBERLİK SERVİSİ</a:t>
            </a:r>
          </a:p>
        </p:txBody>
      </p:sp>
    </p:spTree>
    <p:extLst>
      <p:ext uri="{BB962C8B-B14F-4D97-AF65-F5344CB8AC3E}">
        <p14:creationId xmlns:p14="http://schemas.microsoft.com/office/powerpoint/2010/main" val="590919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052736"/>
            <a:ext cx="3672408" cy="510305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ABD’deki birçok üniversite SAT testlerinin en az birini isterken daha prestijli üniversiteler her ikisini birden isteyebilir. </a:t>
            </a:r>
            <a:r>
              <a:rPr lang="tr-T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Türkiye’deki üniversiteler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ise yabancı uyruklu öğrencileri kabul ederken SAT 2 sonucunu </a:t>
            </a:r>
            <a:r>
              <a:rPr lang="tr-TR" b="1" u="sng" dirty="0">
                <a:latin typeface="Arial" pitchFamily="34" charset="0"/>
                <a:cs typeface="Arial" pitchFamily="34" charset="0"/>
              </a:rPr>
              <a:t>dikkate almazlar</a:t>
            </a:r>
            <a:r>
              <a:rPr lang="tr-TR" sz="2000" u="sng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96752"/>
            <a:ext cx="4680520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57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462A81-CC85-BE4C-8276-ABCECC02F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tr-TR" b="1">
                <a:solidFill>
                  <a:srgbClr val="C00000"/>
                </a:solidFill>
              </a:rPr>
              <a:t>Taban Puanlar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C7D8CB-3AE3-3543-A749-91974418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508977"/>
          </a:xfrm>
        </p:spPr>
        <p:txBody>
          <a:bodyPr/>
          <a:lstStyle/>
          <a:p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SAT sınav değerlendirmelerinin her biri, iki bölüm puanının toplamı olan toplam bir puan raporu sunar. </a:t>
            </a:r>
          </a:p>
          <a:p>
            <a:endParaRPr lang="tr-TR"/>
          </a:p>
          <a:p>
            <a:r>
              <a:rPr lang="tr-TR" b="1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SAT Toplam Puan Aralığı:</a:t>
            </a:r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400-1600</a:t>
            </a:r>
          </a:p>
          <a:p>
            <a:r>
              <a:rPr lang="tr-TR" b="1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SAT Bölüm Puan Aralığı:</a:t>
            </a:r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 200-800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267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75773" y="1232515"/>
            <a:ext cx="8195774" cy="92663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SAT Sınavı Ne Sıklıkla Gerçekleşir ve Sınava Nasıl Başvuru Yapılır?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8587" y="2269674"/>
            <a:ext cx="7632848" cy="4057676"/>
          </a:xfrm>
        </p:spPr>
        <p:txBody>
          <a:bodyPr>
            <a:noAutofit/>
          </a:bodyPr>
          <a:lstStyle/>
          <a:p>
            <a:r>
              <a:rPr lang="tr-TR" b="1">
                <a:latin typeface="Arial" pitchFamily="34" charset="0"/>
                <a:cs typeface="Arial" pitchFamily="34" charset="0"/>
              </a:rPr>
              <a:t>The College Board </a:t>
            </a:r>
            <a:r>
              <a:rPr lang="tr-TR">
                <a:latin typeface="Arial" pitchFamily="34" charset="0"/>
                <a:cs typeface="Arial" pitchFamily="34" charset="0"/>
              </a:rPr>
              <a:t>tarafından düzenlenen SAT sınavı, yılda 7 defa ABD’de, 6 defa da diğer ülkelerde uygulanır. </a:t>
            </a:r>
          </a:p>
          <a:p>
            <a:pPr marL="68580" indent="0">
              <a:buNone/>
            </a:pPr>
            <a:endParaRPr lang="tr-TR">
              <a:latin typeface="Arial" pitchFamily="34" charset="0"/>
              <a:cs typeface="Arial" pitchFamily="34" charset="0"/>
            </a:endParaRPr>
          </a:p>
          <a:p>
            <a:r>
              <a:rPr lang="tr-TR">
                <a:latin typeface="Arial" pitchFamily="34" charset="0"/>
                <a:cs typeface="Arial" pitchFamily="34" charset="0"/>
              </a:rPr>
              <a:t>Sınav tarihleri </a:t>
            </a:r>
            <a:r>
              <a:rPr lang="tr-TR">
                <a:latin typeface="Arial" pitchFamily="34" charset="0"/>
                <a:cs typeface="Arial" pitchFamily="34" charset="0"/>
                <a:hlinkClick r:id="rId2"/>
              </a:rPr>
              <a:t>collageboard.org</a:t>
            </a:r>
            <a:r>
              <a:rPr lang="tr-TR">
                <a:latin typeface="Arial" pitchFamily="34" charset="0"/>
                <a:cs typeface="Arial" pitchFamily="34" charset="0"/>
              </a:rPr>
              <a:t> sitesinden duyurulmaktadır.</a:t>
            </a:r>
          </a:p>
          <a:p>
            <a:pPr marL="68580" indent="0">
              <a:buNone/>
            </a:pPr>
            <a:endParaRPr lang="tr-TR">
              <a:latin typeface="Arial" pitchFamily="34" charset="0"/>
              <a:cs typeface="Arial" pitchFamily="34" charset="0"/>
            </a:endParaRPr>
          </a:p>
          <a:p>
            <a:r>
              <a:rPr lang="tr-TR">
                <a:latin typeface="Arial" pitchFamily="34" charset="0"/>
                <a:cs typeface="Arial" pitchFamily="34" charset="0"/>
              </a:rPr>
              <a:t>Sınavlar genellikle 2 ayda 1 olmak üzere</a:t>
            </a:r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yılda 6-7 kez ve </a:t>
            </a:r>
            <a:r>
              <a:rPr lang="tr-TR" b="1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Cumartesi</a:t>
            </a:r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günleri düzenlenir.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81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B99873-68D9-4946-9CE9-3E64FA6A5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4496" y="1313483"/>
            <a:ext cx="6777317" cy="4510150"/>
          </a:xfrm>
        </p:spPr>
        <p:txBody>
          <a:bodyPr>
            <a:normAutofit/>
          </a:bodyPr>
          <a:lstStyle/>
          <a:p>
            <a:endParaRPr lang="tr-TR">
              <a:latin typeface="Arial" pitchFamily="34" charset="0"/>
              <a:cs typeface="Arial" pitchFamily="34" charset="0"/>
            </a:endParaRPr>
          </a:p>
          <a:p>
            <a:r>
              <a:rPr lang="tr-TR">
                <a:latin typeface="Arial" pitchFamily="34" charset="0"/>
                <a:cs typeface="Arial" pitchFamily="34" charset="0"/>
              </a:rPr>
              <a:t>Sınavlara başvuru ve kayıt, ilgili ülkelerdeki başvuru merkezlerinden veya internet üzerinden yapılır. İstanbul, Ankara, İzmir, Bursa, Mersin ve Erzurum’da sınav merkezleri bulunmaktadır.</a:t>
            </a:r>
            <a:endParaRPr lang="tr-TR" b="0" i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pPr marL="68580" indent="0">
              <a:buNone/>
            </a:pPr>
            <a:endParaRPr lang="tr-TR" b="0" i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Aynı gün içerisinde hem Reasoning hem de Subject testlerine girmeniz mümkün değildir.</a:t>
            </a:r>
          </a:p>
          <a:p>
            <a:pPr marL="68580" indent="0"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032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EE528C-6D00-F147-B4EE-0ADE180B9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494" y="1027664"/>
            <a:ext cx="7024744" cy="1143000"/>
          </a:xfrm>
        </p:spPr>
        <p:txBody>
          <a:bodyPr anchor="ctr">
            <a:normAutofit/>
          </a:bodyPr>
          <a:lstStyle/>
          <a:p>
            <a:pPr algn="ctr"/>
            <a:r>
              <a:rPr lang="tr-TR" sz="3200" b="1">
                <a:solidFill>
                  <a:srgbClr val="C00000"/>
                </a:solidFill>
              </a:rPr>
              <a:t>SAT SINAV ÜCRETİ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DFC768-2B72-B346-B2FF-EFDBA60F1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545" y="2431561"/>
            <a:ext cx="6777317" cy="3661965"/>
          </a:xfrm>
        </p:spPr>
        <p:txBody>
          <a:bodyPr/>
          <a:lstStyle/>
          <a:p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SAT Sınav ücreti sınav merkezi, sınav tarihi, veya SAT Sınavına başvuru yönteminize göre değişiklik gösterebilir.</a:t>
            </a:r>
          </a:p>
          <a:p>
            <a:pPr marL="68580" indent="0">
              <a:buNone/>
            </a:pPr>
            <a:endParaRPr lang="tr-TR" b="0" i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  <a:p>
            <a:r>
              <a:rPr lang="tr-TR" b="0" i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 </a:t>
            </a:r>
            <a:r>
              <a:rPr lang="tr-TR" b="0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SAT sınavı kayıt ücreti Writing kısmı hariç </a:t>
            </a:r>
            <a:r>
              <a:rPr lang="tr-TR" b="1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46</a:t>
            </a:r>
            <a:r>
              <a:rPr lang="tr-TR" b="0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  </a:t>
            </a:r>
            <a:r>
              <a:rPr lang="tr-TR" b="1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dolar</a:t>
            </a:r>
            <a:r>
              <a:rPr lang="tr-TR" b="0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, Writing dahil olduğunda ise </a:t>
            </a:r>
            <a:r>
              <a:rPr lang="tr-TR" b="1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60</a:t>
            </a:r>
            <a:r>
              <a:rPr lang="tr-TR" b="0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 </a:t>
            </a:r>
            <a:r>
              <a:rPr lang="tr-TR" b="1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dolar</a:t>
            </a:r>
            <a:r>
              <a:rPr lang="tr-TR" b="0" i="0">
                <a:solidFill>
                  <a:srgbClr val="353535"/>
                </a:solidFill>
                <a:effectLst/>
                <a:latin typeface="Georgia" panose="02000000000000000000" pitchFamily="2" charset="0"/>
              </a:rPr>
              <a:t>dır.</a:t>
            </a:r>
            <a:endParaRPr lang="tr-TR" b="0" i="0">
              <a:solidFill>
                <a:srgbClr val="000000"/>
              </a:solidFill>
              <a:effectLst/>
              <a:latin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309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961176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SAT Sınavına Hazırlık İçin Neler Yapmak Gerekir?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132856"/>
            <a:ext cx="7776864" cy="3699773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Mevcut İngilizce seviyeniz eğer yeterli değilse ya da sınav başarınızı daha da arttırmak istiyorsanız, İngilizcenizi geliştirmek adına çalışmalar yapabilirsiniz.</a:t>
            </a:r>
          </a:p>
          <a:p>
            <a:r>
              <a:rPr lang="tr-TR" dirty="0">
                <a:latin typeface="Arial" pitchFamily="34" charset="0"/>
                <a:cs typeface="Arial" pitchFamily="34" charset="0"/>
              </a:rPr>
              <a:t>Matematik bölümündeki soruları Türkiye’deki üniversite sınavlarının Mat-1 bölümü olarak da düşünebilirsiniz. SAT sınavında başarılı olmanın en belirleyici yolu yardımcı kitaplardan birçok soru çözmek ve bu sayede birbirinden farklı soru tarzlarını görmektir.</a:t>
            </a:r>
          </a:p>
        </p:txBody>
      </p:sp>
    </p:spTree>
    <p:extLst>
      <p:ext uri="{BB962C8B-B14F-4D97-AF65-F5344CB8AC3E}">
        <p14:creationId xmlns:p14="http://schemas.microsoft.com/office/powerpoint/2010/main" val="3806897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SAT Sınavına Hazırlık İçin Neler Yapmak Gerekir?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625628"/>
          </a:xfrm>
        </p:spPr>
        <p:txBody>
          <a:bodyPr>
            <a:normAutofit/>
          </a:bodyPr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Sınavın sözel kısmında İngilizce kelime dağarcığı oldukça önemlidir. Sizi öne çıkaracak sonuçlar için kelimelerin akılda kalması çok önemlidir.</a:t>
            </a:r>
          </a:p>
          <a:p>
            <a:r>
              <a:rPr lang="tr-TR" dirty="0">
                <a:latin typeface="Arial" pitchFamily="34" charset="0"/>
                <a:cs typeface="Arial" pitchFamily="34" charset="0"/>
              </a:rPr>
              <a:t>Critical Reading kısmı için yoğun olarak okuma egzersizleri önerilir. </a:t>
            </a:r>
          </a:p>
          <a:p>
            <a:r>
              <a:rPr lang="tr-TR" dirty="0">
                <a:latin typeface="Arial" pitchFamily="34" charset="0"/>
                <a:cs typeface="Arial" pitchFamily="34" charset="0"/>
              </a:rPr>
              <a:t>Sınavda birçok öğrenciyi zorlayan süre problemi için de metinleri okurken süre tutabilir ve kendinizi de bu sayede geliştirebilirsiniz.</a:t>
            </a:r>
          </a:p>
        </p:txBody>
      </p:sp>
    </p:spTree>
    <p:extLst>
      <p:ext uri="{BB962C8B-B14F-4D97-AF65-F5344CB8AC3E}">
        <p14:creationId xmlns:p14="http://schemas.microsoft.com/office/powerpoint/2010/main" val="296782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3374" y="1844824"/>
            <a:ext cx="913062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/>
          <a:p>
            <a:pPr algn="ctr"/>
            <a:r>
              <a:rPr lang="tr-TR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SAT</a:t>
            </a:r>
          </a:p>
          <a:p>
            <a:pPr algn="ctr"/>
            <a:r>
              <a:rPr lang="tr-TR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(</a:t>
            </a:r>
            <a:r>
              <a:rPr lang="en-US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Scholastic Aptitude Test </a:t>
            </a:r>
            <a:r>
              <a:rPr lang="tr-TR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)</a:t>
            </a:r>
            <a:br>
              <a:rPr lang="tr-TR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</a:br>
            <a:r>
              <a:rPr lang="en-US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(</a:t>
            </a:r>
            <a:r>
              <a:rPr lang="en-US" sz="4400" b="1" dirty="0" err="1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Eğitim</a:t>
            </a:r>
            <a:r>
              <a:rPr lang="en-US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</a:t>
            </a:r>
            <a:r>
              <a:rPr lang="en-US" sz="4400" b="1" dirty="0" err="1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Yetenek</a:t>
            </a:r>
            <a:r>
              <a:rPr lang="en-US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 </a:t>
            </a:r>
            <a:r>
              <a:rPr lang="en-US" sz="4400" b="1" dirty="0" err="1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Testi</a:t>
            </a:r>
            <a:r>
              <a:rPr lang="en-US" sz="4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)</a:t>
            </a:r>
            <a:endParaRPr lang="tr-TR" sz="44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58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196752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SAT Sınavı Nedir?</a:t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060848"/>
            <a:ext cx="6777317" cy="3771781"/>
          </a:xfrm>
        </p:spPr>
        <p:txBody>
          <a:bodyPr>
            <a:normAutofit lnSpcReduction="10000"/>
          </a:bodyPr>
          <a:lstStyle/>
          <a:p>
            <a:r>
              <a:rPr lang="tr-TR" sz="2800" dirty="0">
                <a:latin typeface="Arial" pitchFamily="34" charset="0"/>
                <a:cs typeface="Arial" pitchFamily="34" charset="0"/>
              </a:rPr>
              <a:t>SAT, uluslararası geçerliliği olan bir üniversite giriş sınavıdır. Açılımı </a:t>
            </a:r>
            <a:r>
              <a:rPr lang="tr-TR" sz="2800" i="1" dirty="0">
                <a:latin typeface="Arial" pitchFamily="34" charset="0"/>
                <a:cs typeface="Arial" pitchFamily="34" charset="0"/>
              </a:rPr>
              <a:t>Scholastic </a:t>
            </a:r>
            <a:r>
              <a:rPr lang="tr-TR" sz="2800" i="1" dirty="0" err="1">
                <a:latin typeface="Arial" pitchFamily="34" charset="0"/>
                <a:cs typeface="Arial" pitchFamily="34" charset="0"/>
              </a:rPr>
              <a:t>Aptitude</a:t>
            </a:r>
            <a:r>
              <a:rPr lang="tr-TR" sz="2800" i="1" dirty="0">
                <a:latin typeface="Arial" pitchFamily="34" charset="0"/>
                <a:cs typeface="Arial" pitchFamily="34" charset="0"/>
              </a:rPr>
              <a:t> Test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 (Eğitim Yetenek Testi) olan bu sınav; Türkiye’de, ABD’de ve Avrupa ülkelerinde bulunan seçkin üniversitelerde eğitim hayatını sürdürmek isteyen öğrenciler için önemli bir basamak niteliğindedir.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633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3" y="4293096"/>
            <a:ext cx="7776865" cy="2016223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SAT sınavı, </a:t>
            </a:r>
            <a:r>
              <a:rPr lang="tr-TR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College Board </a:t>
            </a:r>
            <a:r>
              <a:rPr lang="tr-T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tarafından düzenlenir.</a:t>
            </a:r>
          </a:p>
          <a:p>
            <a:r>
              <a:rPr lang="tr-T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Sınavın geçerliliği </a:t>
            </a:r>
            <a:r>
              <a:rPr lang="tr-T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senedir</a:t>
            </a:r>
            <a:r>
              <a:rPr lang="tr-T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980728"/>
            <a:ext cx="7200801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89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626" cy="1512168"/>
          </a:xfrm>
        </p:spPr>
        <p:txBody>
          <a:bodyPr>
            <a:normAutofit fontScale="90000"/>
          </a:bodyPr>
          <a:lstStyle/>
          <a:p>
            <a:pPr algn="ctr"/>
            <a:br>
              <a:rPr lang="tr-TR" b="1" dirty="0">
                <a:solidFill>
                  <a:srgbClr val="C00000"/>
                </a:solidFill>
                <a:cs typeface="Arial" pitchFamily="34" charset="0"/>
              </a:rPr>
            </a:br>
            <a:r>
              <a:rPr lang="tr-TR" b="1" dirty="0">
                <a:solidFill>
                  <a:srgbClr val="C00000"/>
                </a:solidFill>
                <a:cs typeface="Arial" pitchFamily="34" charset="0"/>
              </a:rPr>
              <a:t>SAT Sınavına Kimler Girebilir?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2323652"/>
            <a:ext cx="7848872" cy="3697636"/>
          </a:xfrm>
        </p:spPr>
        <p:txBody>
          <a:bodyPr>
            <a:noAutofit/>
          </a:bodyPr>
          <a:lstStyle/>
          <a:p>
            <a:r>
              <a:rPr lang="tr-TR" sz="2800" dirty="0">
                <a:latin typeface="Arial" pitchFamily="34" charset="0"/>
                <a:cs typeface="Arial" pitchFamily="34" charset="0"/>
              </a:rPr>
              <a:t>SAT sınavına daha çok lise son sınıf öğrencileri ya da lise mezunu öğrenciler başvuruyor. </a:t>
            </a:r>
          </a:p>
          <a:p>
            <a:r>
              <a:rPr lang="tr-TR" sz="2800" dirty="0">
                <a:latin typeface="Arial" pitchFamily="34" charset="0"/>
                <a:cs typeface="Arial" pitchFamily="34" charset="0"/>
              </a:rPr>
              <a:t>Sınavda başarılı olabilmek için ise İngilizce seviyenizin en az </a:t>
            </a:r>
            <a:r>
              <a:rPr lang="tr-TR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C1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tr-TR" sz="2800" b="1" dirty="0">
                <a:latin typeface="Arial" pitchFamily="34" charset="0"/>
                <a:cs typeface="Arial" pitchFamily="34" charset="0"/>
              </a:rPr>
              <a:t>ileri seviye</a:t>
            </a:r>
            <a:r>
              <a:rPr lang="tr-TR" sz="2800" dirty="0">
                <a:latin typeface="Arial" pitchFamily="34" charset="0"/>
                <a:cs typeface="Arial" pitchFamily="34" charset="0"/>
              </a:rPr>
              <a:t>) seviyesinde olması gerekiyor.</a:t>
            </a:r>
          </a:p>
          <a:p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688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D3A924-7FB8-B049-BAE9-A86C2155C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12" y="1277498"/>
            <a:ext cx="8141795" cy="4555132"/>
          </a:xfrm>
        </p:spPr>
        <p:txBody>
          <a:bodyPr/>
          <a:lstStyle/>
          <a:p>
            <a:endParaRPr lang="tr-TR" sz="2800" b="0" i="0">
              <a:solidFill>
                <a:srgbClr val="353535"/>
              </a:solidFill>
              <a:effectLst/>
              <a:latin typeface="Georgia" panose="02040502050405020303" pitchFamily="18" charset="0"/>
            </a:endParaRPr>
          </a:p>
          <a:p>
            <a:r>
              <a:rPr lang="tr-TR" sz="2800" b="0" i="0">
                <a:solidFill>
                  <a:srgbClr val="353535"/>
                </a:solidFill>
                <a:effectLst/>
                <a:latin typeface="Georgia" panose="02040502050405020303" pitchFamily="18" charset="0"/>
              </a:rPr>
              <a:t>Eğer Türk vatandaşı değilseniz ve Türkiye’deki Boğaziçi, Koç, Sabancı ve ODTÜ gibi İngilizce eğitim veren prestijli üniversitelere devam etmek istiyorsanız SAT sınavı gerekli. </a:t>
            </a:r>
          </a:p>
          <a:p>
            <a:endParaRPr lang="tr-TR" sz="2800">
              <a:solidFill>
                <a:srgbClr val="353535"/>
              </a:solidFill>
              <a:latin typeface="Georgia" panose="02040502050405020303" pitchFamily="18" charset="0"/>
            </a:endParaRPr>
          </a:p>
          <a:p>
            <a:r>
              <a:rPr lang="tr-TR" sz="2800" b="0" i="0">
                <a:solidFill>
                  <a:srgbClr val="353535"/>
                </a:solidFill>
                <a:effectLst/>
                <a:latin typeface="Georgia" panose="02040502050405020303" pitchFamily="18" charset="0"/>
              </a:rPr>
              <a:t>Bu okullar Türkiye’de uygulanan YÖS yerine </a:t>
            </a:r>
            <a:r>
              <a:rPr lang="tr-TR" sz="2800" b="0" i="0">
                <a:solidFill>
                  <a:srgbClr val="C00000"/>
                </a:solidFill>
                <a:effectLst/>
                <a:latin typeface="Georgia" panose="020405020504050203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SAT sonucunu</a:t>
            </a:r>
            <a:r>
              <a:rPr lang="tr-TR" sz="2800" b="0" i="0">
                <a:solidFill>
                  <a:srgbClr val="353535"/>
                </a:solidFill>
                <a:effectLst/>
                <a:latin typeface="Georgia" panose="02040502050405020303" pitchFamily="18" charset="0"/>
              </a:rPr>
              <a:t> baz alıyor</a:t>
            </a:r>
            <a:r>
              <a:rPr lang="tr-TR" b="0" i="0">
                <a:solidFill>
                  <a:srgbClr val="353535"/>
                </a:solidFill>
                <a:effectLst/>
                <a:latin typeface="Georgia" panose="02040502050405020303" pitchFamily="18" charset="0"/>
              </a:rPr>
              <a:t>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364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>
                <a:solidFill>
                  <a:srgbClr val="C00000"/>
                </a:solidFill>
              </a:rPr>
              <a:t>Sınavın İçeriği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2060848"/>
            <a:ext cx="7776864" cy="4320480"/>
          </a:xfrm>
        </p:spPr>
        <p:txBody>
          <a:bodyPr>
            <a:noAutofit/>
          </a:bodyPr>
          <a:lstStyle/>
          <a:p>
            <a:r>
              <a:rPr lang="tr-TR" dirty="0">
                <a:latin typeface="Arial" pitchFamily="34" charset="0"/>
                <a:cs typeface="Arial" pitchFamily="34" charset="0"/>
              </a:rPr>
              <a:t>Sınavda daha çok 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uzun paragraflı sorular </a:t>
            </a:r>
            <a:r>
              <a:rPr lang="tr-TR" dirty="0">
                <a:latin typeface="Arial" pitchFamily="34" charset="0"/>
                <a:cs typeface="Arial" pitchFamily="34" charset="0"/>
              </a:rPr>
              <a:t>yer alıyor. </a:t>
            </a:r>
          </a:p>
          <a:p>
            <a:r>
              <a:rPr lang="tr-TR" b="1" dirty="0">
                <a:latin typeface="Arial" pitchFamily="34" charset="0"/>
                <a:cs typeface="Arial" pitchFamily="34" charset="0"/>
              </a:rPr>
              <a:t>Dil bilgisi, makale yazma ve çoktan seçmeli test </a:t>
            </a:r>
            <a:r>
              <a:rPr lang="tr-TR" dirty="0">
                <a:latin typeface="Arial" pitchFamily="34" charset="0"/>
                <a:cs typeface="Arial" pitchFamily="34" charset="0"/>
              </a:rPr>
              <a:t>sorularını barındıran SAT sınavları temelde ikiye ayrılıyor.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1)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SAT Reasoning Test ve</a:t>
            </a:r>
          </a:p>
          <a:p>
            <a:pPr marL="68580" indent="0">
              <a:buNone/>
            </a:pPr>
            <a:r>
              <a:rPr lang="tr-TR" b="1" dirty="0"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lang="tr-TR" b="1" dirty="0">
                <a:latin typeface="Arial" pitchFamily="34" charset="0"/>
                <a:cs typeface="Arial" pitchFamily="34" charset="0"/>
              </a:rPr>
              <a:t>SAT Subject Test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r>
              <a:rPr lang="tr-TR" dirty="0">
                <a:latin typeface="Arial" pitchFamily="34" charset="0"/>
                <a:cs typeface="Arial" pitchFamily="34" charset="0"/>
              </a:rPr>
              <a:t>Dört şıklı sorulardan oluşan testlerde yanlışlar doğruları götürmüyor. </a:t>
            </a:r>
          </a:p>
        </p:txBody>
      </p:sp>
    </p:spTree>
    <p:extLst>
      <p:ext uri="{BB962C8B-B14F-4D97-AF65-F5344CB8AC3E}">
        <p14:creationId xmlns:p14="http://schemas.microsoft.com/office/powerpoint/2010/main" val="640018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2CFC8F62-9561-C34D-8CD8-F8BCC2692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220658"/>
              </p:ext>
            </p:extLst>
          </p:nvPr>
        </p:nvGraphicFramePr>
        <p:xfrm>
          <a:off x="566777" y="566777"/>
          <a:ext cx="8078819" cy="5838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4494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042654"/>
              </p:ext>
            </p:extLst>
          </p:nvPr>
        </p:nvGraphicFramePr>
        <p:xfrm>
          <a:off x="395536" y="908720"/>
          <a:ext cx="835292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3978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281</TotalTime>
  <Words>385</Words>
  <Application>Microsoft Office PowerPoint</Application>
  <PresentationFormat>Ekran Gösterisi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Austin</vt:lpstr>
      <vt:lpstr>ULUSLARARASI EBU UBEYDE ANADOLU İMAM HATİP LİSESİ </vt:lpstr>
      <vt:lpstr>PowerPoint Sunusu</vt:lpstr>
      <vt:lpstr>SAT Sınavı Nedir? </vt:lpstr>
      <vt:lpstr>PowerPoint Sunusu</vt:lpstr>
      <vt:lpstr> SAT Sınavına Kimler Girebilir? </vt:lpstr>
      <vt:lpstr>PowerPoint Sunusu</vt:lpstr>
      <vt:lpstr>Sınavın İçeriği</vt:lpstr>
      <vt:lpstr>PowerPoint Sunusu</vt:lpstr>
      <vt:lpstr>PowerPoint Sunusu</vt:lpstr>
      <vt:lpstr>PowerPoint Sunusu</vt:lpstr>
      <vt:lpstr>Taban Puanlar</vt:lpstr>
      <vt:lpstr>SAT Sınavı Ne Sıklıkla Gerçekleşir ve Sınava Nasıl Başvuru Yapılır? </vt:lpstr>
      <vt:lpstr>PowerPoint Sunusu</vt:lpstr>
      <vt:lpstr>SAT SINAV ÜCRETİ </vt:lpstr>
      <vt:lpstr>SAT Sınavına Hazırlık İçin Neler Yapmak Gerekir?</vt:lpstr>
      <vt:lpstr>SAT Sınavına Hazırlık İçin Neler Yapmak Gerekir?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EBU UBEYDE ANADOLU İMAM HATİP LİSESİ </dc:title>
  <dc:creator>USER</dc:creator>
  <cp:lastModifiedBy>Fatma Karataş</cp:lastModifiedBy>
  <cp:revision>23</cp:revision>
  <dcterms:created xsi:type="dcterms:W3CDTF">2021-04-12T14:19:34Z</dcterms:created>
  <dcterms:modified xsi:type="dcterms:W3CDTF">2021-04-13T17:16:32Z</dcterms:modified>
</cp:coreProperties>
</file>