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5" r:id="rId6"/>
    <p:sldId id="264" r:id="rId7"/>
    <p:sldId id="262" r:id="rId8"/>
    <p:sldId id="261" r:id="rId9"/>
    <p:sldId id="268" r:id="rId10"/>
    <p:sldId id="267" r:id="rId11"/>
    <p:sldId id="266" r:id="rId12"/>
    <p:sldId id="26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151158C-3E48-4B26-8545-4FCF05E44959}" type="datetimeFigureOut">
              <a:rPr lang="tr-TR" smtClean="0"/>
              <a:t>13.04.2021</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A9488EE-ABD9-40E2-A344-23AF89678541}"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2151158C-3E48-4B26-8545-4FCF05E44959}" type="datetimeFigureOut">
              <a:rPr lang="tr-TR" smtClean="0"/>
              <a:t>13.04.2021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9488EE-ABD9-40E2-A344-23AF8967854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2151158C-3E48-4B26-8545-4FCF05E44959}" type="datetimeFigureOut">
              <a:rPr lang="tr-TR" smtClean="0"/>
              <a:t>13.04.2021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9488EE-ABD9-40E2-A344-23AF8967854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1158C-3E48-4B26-8545-4FCF05E44959}" type="datetimeFigureOut">
              <a:rPr lang="tr-TR" smtClean="0"/>
              <a:t>13.04.2021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9488EE-ABD9-40E2-A344-23AF8967854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151158C-3E48-4B26-8545-4FCF05E44959}" type="datetimeFigureOut">
              <a:rPr lang="tr-TR" smtClean="0"/>
              <a:t>13.04.2021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9488EE-ABD9-40E2-A344-23AF8967854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2151158C-3E48-4B26-8545-4FCF05E44959}" type="datetimeFigureOut">
              <a:rPr lang="tr-TR" smtClean="0"/>
              <a:t>13.04.2021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9488EE-ABD9-40E2-A344-23AF89678541}"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1158C-3E48-4B26-8545-4FCF05E44959}" type="datetimeFigureOut">
              <a:rPr lang="tr-TR" smtClean="0"/>
              <a:t>13.04.2021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A9488EE-ABD9-40E2-A344-23AF8967854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2151158C-3E48-4B26-8545-4FCF05E44959}" type="datetimeFigureOut">
              <a:rPr lang="tr-TR" smtClean="0"/>
              <a:t>13.04.2021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A9488EE-ABD9-40E2-A344-23AF8967854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1158C-3E48-4B26-8545-4FCF05E44959}" type="datetimeFigureOut">
              <a:rPr lang="tr-TR" smtClean="0"/>
              <a:t>13.04.2021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A9488EE-ABD9-40E2-A344-23AF8967854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151158C-3E48-4B26-8545-4FCF05E44959}" type="datetimeFigureOut">
              <a:rPr lang="tr-TR" smtClean="0"/>
              <a:t>13.04.2021</a:t>
            </a:fld>
            <a:endParaRPr lang="tr-TR"/>
          </a:p>
        </p:txBody>
      </p:sp>
      <p:sp>
        <p:nvSpPr>
          <p:cNvPr id="7" name="Slide Number Placeholder 6"/>
          <p:cNvSpPr>
            <a:spLocks noGrp="1"/>
          </p:cNvSpPr>
          <p:nvPr>
            <p:ph type="sldNum" sz="quarter" idx="12"/>
          </p:nvPr>
        </p:nvSpPr>
        <p:spPr/>
        <p:txBody>
          <a:bodyPr/>
          <a:lstStyle/>
          <a:p>
            <a:fld id="{AA9488EE-ABD9-40E2-A344-23AF89678541}"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151158C-3E48-4B26-8545-4FCF05E44959}" type="datetimeFigureOut">
              <a:rPr lang="tr-TR" smtClean="0"/>
              <a:t>13.04.2021</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AA9488EE-ABD9-40E2-A344-23AF8967854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151158C-3E48-4B26-8545-4FCF05E44959}" type="datetimeFigureOut">
              <a:rPr lang="tr-TR" smtClean="0"/>
              <a:t>13.04.2021</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A9488EE-ABD9-40E2-A344-23AF8967854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1916832"/>
            <a:ext cx="7219136" cy="1702160"/>
          </a:xfrm>
        </p:spPr>
        <p:txBody>
          <a:bodyPr>
            <a:normAutofit/>
          </a:bodyPr>
          <a:lstStyle/>
          <a:p>
            <a:r>
              <a:rPr lang="tr-TR" sz="4000" b="1" cap="all" dirty="0">
                <a:ln w="9000" cmpd="sng">
                  <a:solidFill>
                    <a:srgbClr val="909465">
                      <a:shade val="50000"/>
                      <a:satMod val="120000"/>
                    </a:srgbClr>
                  </a:solidFill>
                  <a:prstDash val="solid"/>
                </a:ln>
                <a:solidFill>
                  <a:srgbClr val="C00000"/>
                </a:solidFill>
                <a:effectLst>
                  <a:reflection blurRad="12700" stA="28000" endPos="45000" dist="1000" dir="5400000" sy="-100000" algn="bl" rotWithShape="0"/>
                </a:effectLst>
              </a:rPr>
              <a:t>ULUSLARARASI EBU UBEYDE ANADOLU İMAM HATİP LİSESİ </a:t>
            </a:r>
            <a:endParaRPr lang="tr-TR" dirty="0"/>
          </a:p>
        </p:txBody>
      </p:sp>
      <p:sp>
        <p:nvSpPr>
          <p:cNvPr id="3" name="Alt Başlık 2"/>
          <p:cNvSpPr>
            <a:spLocks noGrp="1"/>
          </p:cNvSpPr>
          <p:nvPr>
            <p:ph type="subTitle" idx="1"/>
          </p:nvPr>
        </p:nvSpPr>
        <p:spPr/>
        <p:txBody>
          <a:bodyPr/>
          <a:lstStyle/>
          <a:p>
            <a:pPr lvl="0" algn="ctr">
              <a:buClr>
                <a:srgbClr val="94C600"/>
              </a:buClr>
            </a:pPr>
            <a:r>
              <a:rPr lang="tr-TR" sz="2800" b="1" cap="all" dirty="0">
                <a:ln w="9000" cmpd="sng">
                  <a:solidFill>
                    <a:srgbClr val="909465">
                      <a:shade val="50000"/>
                      <a:satMod val="120000"/>
                    </a:srgbClr>
                  </a:solidFill>
                  <a:prstDash val="solid"/>
                </a:ln>
                <a:solidFill>
                  <a:srgbClr val="C00000"/>
                </a:solidFill>
                <a:effectLst>
                  <a:reflection blurRad="12700" stA="28000" endPos="45000" dist="1000" dir="5400000" sy="-100000" algn="bl" rotWithShape="0"/>
                </a:effectLst>
              </a:rPr>
              <a:t>REHBERLİK SERVİSİ</a:t>
            </a:r>
          </a:p>
          <a:p>
            <a:endParaRPr lang="tr-TR" dirty="0"/>
          </a:p>
        </p:txBody>
      </p:sp>
    </p:spTree>
    <p:extLst>
      <p:ext uri="{BB962C8B-B14F-4D97-AF65-F5344CB8AC3E}">
        <p14:creationId xmlns:p14="http://schemas.microsoft.com/office/powerpoint/2010/main" val="1674859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492" y="1772816"/>
            <a:ext cx="6777317" cy="4059813"/>
          </a:xfrm>
        </p:spPr>
        <p:txBody>
          <a:bodyPr/>
          <a:lstStyle/>
          <a:p>
            <a:pPr>
              <a:buClr>
                <a:srgbClr val="94C600"/>
              </a:buClr>
            </a:pPr>
            <a:r>
              <a:rPr lang="tr-TR" dirty="0" smtClean="0">
                <a:solidFill>
                  <a:schemeClr val="tx1">
                    <a:lumMod val="75000"/>
                    <a:lumOff val="25000"/>
                  </a:schemeClr>
                </a:solidFill>
                <a:latin typeface="Open Sans"/>
              </a:rPr>
              <a:t>Temel </a:t>
            </a:r>
            <a:r>
              <a:rPr lang="tr-TR" dirty="0">
                <a:solidFill>
                  <a:schemeClr val="tx1">
                    <a:lumMod val="75000"/>
                    <a:lumOff val="25000"/>
                  </a:schemeClr>
                </a:solidFill>
                <a:latin typeface="Open Sans"/>
              </a:rPr>
              <a:t>Öğrenme Becerileri Testi İngilizce ve Türkçe olmak üzere iki farklı dilde soruluyor</a:t>
            </a:r>
            <a:r>
              <a:rPr lang="tr-TR" dirty="0" smtClean="0">
                <a:solidFill>
                  <a:schemeClr val="tx1">
                    <a:lumMod val="75000"/>
                    <a:lumOff val="25000"/>
                  </a:schemeClr>
                </a:solidFill>
              </a:rPr>
              <a:t>.</a:t>
            </a:r>
            <a:endParaRPr lang="tr-TR" dirty="0">
              <a:solidFill>
                <a:prstClr val="black">
                  <a:lumMod val="75000"/>
                  <a:lumOff val="25000"/>
                </a:prstClr>
              </a:solidFill>
              <a:latin typeface="Open Sans"/>
            </a:endParaRPr>
          </a:p>
          <a:p>
            <a:r>
              <a:rPr lang="tr-TR" dirty="0">
                <a:solidFill>
                  <a:srgbClr val="3F3F3F"/>
                </a:solidFill>
                <a:latin typeface="Quicksand"/>
              </a:rPr>
              <a:t>S</a:t>
            </a:r>
            <a:r>
              <a:rPr lang="tr-TR" dirty="0" smtClean="0">
                <a:solidFill>
                  <a:srgbClr val="3F3F3F"/>
                </a:solidFill>
                <a:latin typeface="Quicksand"/>
              </a:rPr>
              <a:t>ınavlarında </a:t>
            </a:r>
            <a:r>
              <a:rPr lang="tr-TR" dirty="0">
                <a:solidFill>
                  <a:srgbClr val="3F3F3F"/>
                </a:solidFill>
                <a:latin typeface="Quicksand"/>
              </a:rPr>
              <a:t>verilen ortalama süre 90 ile 120 dakika arasında değişmektedir</a:t>
            </a:r>
            <a:r>
              <a:rPr lang="tr-TR" dirty="0" smtClean="0">
                <a:solidFill>
                  <a:srgbClr val="3F3F3F"/>
                </a:solidFill>
                <a:latin typeface="Quicksand"/>
              </a:rPr>
              <a:t>. </a:t>
            </a:r>
          </a:p>
          <a:p>
            <a:pPr lvl="0"/>
            <a:r>
              <a:rPr lang="tr-TR" dirty="0">
                <a:solidFill>
                  <a:prstClr val="black">
                    <a:lumMod val="75000"/>
                    <a:lumOff val="25000"/>
                  </a:prstClr>
                </a:solidFill>
                <a:latin typeface="Open Sans"/>
              </a:rPr>
              <a:t>Bölümün diline göre Türkçe yada İngilizce muafiyet sınavı bulunmaktadır.</a:t>
            </a:r>
          </a:p>
          <a:p>
            <a:endParaRPr lang="tr-TR" dirty="0"/>
          </a:p>
        </p:txBody>
      </p:sp>
    </p:spTree>
    <p:extLst>
      <p:ext uri="{BB962C8B-B14F-4D97-AF65-F5344CB8AC3E}">
        <p14:creationId xmlns:p14="http://schemas.microsoft.com/office/powerpoint/2010/main" val="2293572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836712"/>
            <a:ext cx="7024744" cy="936104"/>
          </a:xfrm>
        </p:spPr>
        <p:txBody>
          <a:bodyPr/>
          <a:lstStyle/>
          <a:p>
            <a:r>
              <a:rPr lang="tr-TR" sz="3600" b="1" dirty="0" smtClean="0">
                <a:solidFill>
                  <a:srgbClr val="C00000"/>
                </a:solidFill>
              </a:rPr>
              <a:t>Sınav Kaydı Nasıl Yapılır?</a:t>
            </a:r>
            <a:endParaRPr lang="tr-TR" dirty="0"/>
          </a:p>
        </p:txBody>
      </p:sp>
      <p:sp>
        <p:nvSpPr>
          <p:cNvPr id="3" name="İçerik Yer Tutucusu 2"/>
          <p:cNvSpPr>
            <a:spLocks noGrp="1"/>
          </p:cNvSpPr>
          <p:nvPr>
            <p:ph idx="1"/>
          </p:nvPr>
        </p:nvSpPr>
        <p:spPr>
          <a:xfrm>
            <a:off x="971600" y="2420888"/>
            <a:ext cx="7128792" cy="2932913"/>
          </a:xfrm>
        </p:spPr>
        <p:txBody>
          <a:bodyPr/>
          <a:lstStyle/>
          <a:p>
            <a:r>
              <a:rPr lang="tr-TR" dirty="0" smtClean="0">
                <a:solidFill>
                  <a:srgbClr val="C00000"/>
                </a:solidFill>
              </a:rPr>
              <a:t>1. Aşama: Ön kayıt</a:t>
            </a:r>
            <a:endParaRPr lang="tr-TR" dirty="0" smtClean="0">
              <a:solidFill>
                <a:schemeClr val="tx1">
                  <a:lumMod val="85000"/>
                  <a:lumOff val="15000"/>
                </a:schemeClr>
              </a:solidFill>
            </a:endParaRPr>
          </a:p>
          <a:p>
            <a:pPr marL="68580" indent="0">
              <a:buNone/>
            </a:pPr>
            <a:r>
              <a:rPr lang="tr-TR" dirty="0" smtClean="0">
                <a:solidFill>
                  <a:schemeClr val="tx1">
                    <a:lumMod val="85000"/>
                    <a:lumOff val="15000"/>
                  </a:schemeClr>
                </a:solidFill>
              </a:rPr>
              <a:t>Sınava girmek istediğiniz üniversitenin web sitesine giriş yapıp ön kayıt formunu eksiksiz bir şekilde doldurmanız gerekiyor. Bunun için geçerli bir e-posta adresiniz olmalı.</a:t>
            </a:r>
          </a:p>
        </p:txBody>
      </p:sp>
    </p:spTree>
    <p:extLst>
      <p:ext uri="{BB962C8B-B14F-4D97-AF65-F5344CB8AC3E}">
        <p14:creationId xmlns:p14="http://schemas.microsoft.com/office/powerpoint/2010/main" val="100158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492" y="1772816"/>
            <a:ext cx="7128908" cy="4059813"/>
          </a:xfrm>
        </p:spPr>
        <p:txBody>
          <a:bodyPr/>
          <a:lstStyle/>
          <a:p>
            <a:r>
              <a:rPr lang="tr-TR" dirty="0" smtClean="0">
                <a:solidFill>
                  <a:srgbClr val="C00000"/>
                </a:solidFill>
              </a:rPr>
              <a:t>2. Aşama: Kayıt</a:t>
            </a:r>
          </a:p>
          <a:p>
            <a:pPr marL="68580" indent="0">
              <a:buNone/>
            </a:pPr>
            <a:r>
              <a:rPr lang="tr-TR" dirty="0" smtClean="0"/>
              <a:t>Ön kayıt formunu doldurduktan sonra e-postanıza gelen onay koduyla birlikte üniversitenin aday sistemine kayıt olmanız gerekiyor.</a:t>
            </a:r>
          </a:p>
          <a:p>
            <a:pPr marL="68580" indent="0">
              <a:buNone/>
            </a:pPr>
            <a:r>
              <a:rPr lang="tr-TR" dirty="0" smtClean="0"/>
              <a:t>Kayıt formu eksiksiz doldurulur ve sınav ücreti yatırılır.</a:t>
            </a:r>
          </a:p>
        </p:txBody>
      </p:sp>
    </p:spTree>
    <p:extLst>
      <p:ext uri="{BB962C8B-B14F-4D97-AF65-F5344CB8AC3E}">
        <p14:creationId xmlns:p14="http://schemas.microsoft.com/office/powerpoint/2010/main" val="846738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2132856"/>
            <a:ext cx="7024744" cy="2592288"/>
          </a:xfrm>
        </p:spPr>
        <p:txBody>
          <a:bodyPr>
            <a:normAutofit fontScale="90000"/>
          </a:bodyPr>
          <a:lstStyle/>
          <a:p>
            <a:pPr lvl="0" algn="ctr">
              <a:spcBef>
                <a:spcPts val="0"/>
              </a:spcBef>
            </a:pPr>
            <a:r>
              <a:rPr lang="tr-TR" sz="4400" b="1" dirty="0">
                <a:ln w="1905"/>
                <a:solidFill>
                  <a:srgbClr val="C00000"/>
                </a:solidFill>
                <a:effectLst>
                  <a:innerShdw blurRad="69850" dist="43180" dir="5400000">
                    <a:srgbClr val="000000">
                      <a:alpha val="65000"/>
                    </a:srgbClr>
                  </a:innerShdw>
                </a:effectLst>
                <a:latin typeface="Arial Black" pitchFamily="34" charset="0"/>
                <a:ea typeface="+mn-ea"/>
                <a:cs typeface="+mn-cs"/>
              </a:rPr>
              <a:t/>
            </a:r>
            <a:br>
              <a:rPr lang="tr-TR" sz="4400" b="1" dirty="0">
                <a:ln w="1905"/>
                <a:solidFill>
                  <a:srgbClr val="C00000"/>
                </a:solidFill>
                <a:effectLst>
                  <a:innerShdw blurRad="69850" dist="43180" dir="5400000">
                    <a:srgbClr val="000000">
                      <a:alpha val="65000"/>
                    </a:srgbClr>
                  </a:innerShdw>
                </a:effectLst>
                <a:latin typeface="Arial Black" pitchFamily="34" charset="0"/>
                <a:ea typeface="+mn-ea"/>
                <a:cs typeface="+mn-cs"/>
              </a:rPr>
            </a:br>
            <a:r>
              <a:rPr lang="tr-TR" sz="6000" b="1" dirty="0" smtClean="0">
                <a:ln w="1905"/>
                <a:solidFill>
                  <a:srgbClr val="C00000"/>
                </a:solidFill>
                <a:effectLst>
                  <a:innerShdw blurRad="69850" dist="43180" dir="5400000">
                    <a:srgbClr val="000000">
                      <a:alpha val="65000"/>
                    </a:srgbClr>
                  </a:innerShdw>
                </a:effectLst>
                <a:latin typeface="Arial Black" pitchFamily="34" charset="0"/>
                <a:ea typeface="+mn-ea"/>
                <a:cs typeface="+mn-cs"/>
              </a:rPr>
              <a:t>YÖS</a:t>
            </a:r>
            <a:br>
              <a:rPr lang="tr-TR" sz="6000" b="1" dirty="0" smtClean="0">
                <a:ln w="1905"/>
                <a:solidFill>
                  <a:srgbClr val="C00000"/>
                </a:solidFill>
                <a:effectLst>
                  <a:innerShdw blurRad="69850" dist="43180" dir="5400000">
                    <a:srgbClr val="000000">
                      <a:alpha val="65000"/>
                    </a:srgbClr>
                  </a:innerShdw>
                </a:effectLst>
                <a:latin typeface="Arial Black" pitchFamily="34" charset="0"/>
                <a:ea typeface="+mn-ea"/>
                <a:cs typeface="+mn-cs"/>
              </a:rPr>
            </a:br>
            <a:r>
              <a:rPr lang="tr-TR" sz="6000" b="1" dirty="0" smtClean="0">
                <a:ln w="1905"/>
                <a:solidFill>
                  <a:srgbClr val="C00000"/>
                </a:solidFill>
                <a:effectLst>
                  <a:innerShdw blurRad="69850" dist="43180" dir="5400000">
                    <a:srgbClr val="000000">
                      <a:alpha val="65000"/>
                    </a:srgbClr>
                  </a:innerShdw>
                </a:effectLst>
                <a:latin typeface="Arial Black" pitchFamily="34" charset="0"/>
                <a:ea typeface="+mn-ea"/>
                <a:cs typeface="+mn-cs"/>
              </a:rPr>
              <a:t>Yabancı Uyruklu Öğrenci Sınavı</a:t>
            </a:r>
            <a:endParaRPr lang="tr-TR" dirty="0"/>
          </a:p>
        </p:txBody>
      </p:sp>
    </p:spTree>
    <p:extLst>
      <p:ext uri="{BB962C8B-B14F-4D97-AF65-F5344CB8AC3E}">
        <p14:creationId xmlns:p14="http://schemas.microsoft.com/office/powerpoint/2010/main" val="1208380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889168"/>
          </a:xfrm>
        </p:spPr>
        <p:txBody>
          <a:bodyPr>
            <a:normAutofit/>
          </a:bodyPr>
          <a:lstStyle/>
          <a:p>
            <a:r>
              <a:rPr lang="tr-TR" sz="3600" b="1" dirty="0">
                <a:solidFill>
                  <a:srgbClr val="C00000"/>
                </a:solidFill>
              </a:rPr>
              <a:t>YÖS Nedir?</a:t>
            </a:r>
            <a:endParaRPr lang="tr-TR" sz="3600" dirty="0"/>
          </a:p>
        </p:txBody>
      </p:sp>
      <p:sp>
        <p:nvSpPr>
          <p:cNvPr id="3" name="İçerik Yer Tutucusu 2"/>
          <p:cNvSpPr>
            <a:spLocks noGrp="1"/>
          </p:cNvSpPr>
          <p:nvPr>
            <p:ph idx="1"/>
          </p:nvPr>
        </p:nvSpPr>
        <p:spPr>
          <a:xfrm>
            <a:off x="1043492" y="2204864"/>
            <a:ext cx="6777317" cy="3627765"/>
          </a:xfrm>
        </p:spPr>
        <p:txBody>
          <a:bodyPr/>
          <a:lstStyle/>
          <a:p>
            <a:r>
              <a:rPr lang="tr-TR" dirty="0">
                <a:solidFill>
                  <a:srgbClr val="3F3F3F"/>
                </a:solidFill>
                <a:latin typeface="Quicksand"/>
              </a:rPr>
              <a:t>Türkiye’deki üniversitelerde öğrenim görmek isteyen yabancı uyruklu öğrencilerin Üniversite başvurularında kullandıkları üniversite giriş sınavıdır. </a:t>
            </a:r>
            <a:endParaRPr lang="tr-TR" dirty="0" smtClean="0">
              <a:solidFill>
                <a:srgbClr val="3F3F3F"/>
              </a:solidFill>
              <a:latin typeface="Quicksand"/>
            </a:endParaRPr>
          </a:p>
          <a:p>
            <a:r>
              <a:rPr lang="tr-TR" dirty="0" smtClean="0">
                <a:solidFill>
                  <a:srgbClr val="3F3F3F"/>
                </a:solidFill>
                <a:latin typeface="Quicksand"/>
              </a:rPr>
              <a:t>Türkiye’de </a:t>
            </a:r>
            <a:r>
              <a:rPr lang="tr-TR" dirty="0">
                <a:solidFill>
                  <a:srgbClr val="3F3F3F"/>
                </a:solidFill>
                <a:latin typeface="Quicksand"/>
              </a:rPr>
              <a:t>eğitim hayatını sürdürmek isteyen Yabancı Uyruklu öğrenciler için önemli bir sınavdır</a:t>
            </a:r>
            <a:r>
              <a:rPr lang="tr-TR" dirty="0" smtClean="0">
                <a:solidFill>
                  <a:srgbClr val="3F3F3F"/>
                </a:solidFill>
                <a:latin typeface="Quicksand"/>
              </a:rPr>
              <a:t>.</a:t>
            </a:r>
            <a:endParaRPr lang="tr-TR" dirty="0">
              <a:solidFill>
                <a:srgbClr val="3F3F3F"/>
              </a:solidFill>
              <a:latin typeface="Quicksand"/>
            </a:endParaRPr>
          </a:p>
        </p:txBody>
      </p:sp>
    </p:spTree>
    <p:extLst>
      <p:ext uri="{BB962C8B-B14F-4D97-AF65-F5344CB8AC3E}">
        <p14:creationId xmlns:p14="http://schemas.microsoft.com/office/powerpoint/2010/main" val="121094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492" y="980728"/>
            <a:ext cx="6777317" cy="4851901"/>
          </a:xfrm>
        </p:spPr>
        <p:txBody>
          <a:bodyPr/>
          <a:lstStyle/>
          <a:p>
            <a:endParaRPr lang="tr-TR" dirty="0" smtClean="0">
              <a:solidFill>
                <a:srgbClr val="3F3F3F"/>
              </a:solidFill>
              <a:latin typeface="Quicksand"/>
            </a:endParaRPr>
          </a:p>
          <a:p>
            <a:endParaRPr lang="tr-TR" dirty="0">
              <a:solidFill>
                <a:srgbClr val="3F3F3F"/>
              </a:solidFill>
              <a:latin typeface="Quicksand"/>
            </a:endParaRPr>
          </a:p>
          <a:p>
            <a:r>
              <a:rPr lang="tr-TR" dirty="0" smtClean="0">
                <a:solidFill>
                  <a:srgbClr val="3F3F3F"/>
                </a:solidFill>
                <a:latin typeface="Quicksand"/>
              </a:rPr>
              <a:t>YÖS </a:t>
            </a:r>
            <a:r>
              <a:rPr lang="tr-TR" dirty="0">
                <a:solidFill>
                  <a:srgbClr val="3F3F3F"/>
                </a:solidFill>
                <a:latin typeface="Quicksand"/>
              </a:rPr>
              <a:t>Sınavı merkezi bir sınav değildir</a:t>
            </a:r>
            <a:r>
              <a:rPr lang="tr-TR" dirty="0" smtClean="0">
                <a:solidFill>
                  <a:srgbClr val="3F3F3F"/>
                </a:solidFill>
                <a:latin typeface="Quicksand"/>
              </a:rPr>
              <a:t>. (Ama </a:t>
            </a:r>
            <a:r>
              <a:rPr lang="tr-TR" dirty="0" err="1" smtClean="0">
                <a:solidFill>
                  <a:srgbClr val="3F3F3F"/>
                </a:solidFill>
                <a:latin typeface="Quicksand"/>
              </a:rPr>
              <a:t>YKS’ye</a:t>
            </a:r>
            <a:r>
              <a:rPr lang="tr-TR" dirty="0" smtClean="0">
                <a:solidFill>
                  <a:srgbClr val="3F3F3F"/>
                </a:solidFill>
                <a:latin typeface="Quicksand"/>
              </a:rPr>
              <a:t> dönüşme ihtimali var.)</a:t>
            </a:r>
          </a:p>
          <a:p>
            <a:endParaRPr lang="tr-TR" dirty="0">
              <a:solidFill>
                <a:srgbClr val="3F3F3F"/>
              </a:solidFill>
              <a:latin typeface="Quicksand"/>
            </a:endParaRPr>
          </a:p>
          <a:p>
            <a:pPr marL="68580" indent="0">
              <a:buNone/>
            </a:pPr>
            <a:endParaRPr lang="tr-TR" dirty="0" smtClean="0">
              <a:solidFill>
                <a:srgbClr val="3F3F3F"/>
              </a:solidFill>
              <a:latin typeface="Quicksand"/>
            </a:endParaRPr>
          </a:p>
          <a:p>
            <a:r>
              <a:rPr lang="tr-TR" dirty="0">
                <a:solidFill>
                  <a:srgbClr val="3F3F3F"/>
                </a:solidFill>
                <a:latin typeface="Quicksand"/>
              </a:rPr>
              <a:t>Türkiye Cumhuriyetindeki üniversiteler kendi YÖS sınavlarını yapmaktadırlar.</a:t>
            </a:r>
            <a:endParaRPr lang="tr-TR" dirty="0"/>
          </a:p>
        </p:txBody>
      </p:sp>
    </p:spTree>
    <p:extLst>
      <p:ext uri="{BB962C8B-B14F-4D97-AF65-F5344CB8AC3E}">
        <p14:creationId xmlns:p14="http://schemas.microsoft.com/office/powerpoint/2010/main" val="635106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817160"/>
          </a:xfrm>
        </p:spPr>
        <p:txBody>
          <a:bodyPr/>
          <a:lstStyle/>
          <a:p>
            <a:r>
              <a:rPr lang="tr-TR" sz="3600" b="1" dirty="0" smtClean="0">
                <a:solidFill>
                  <a:srgbClr val="C00000"/>
                </a:solidFill>
              </a:rPr>
              <a:t>YÖS’e Kimler Başvurabilir?</a:t>
            </a:r>
            <a:endParaRPr lang="tr-TR" dirty="0"/>
          </a:p>
        </p:txBody>
      </p:sp>
      <p:sp>
        <p:nvSpPr>
          <p:cNvPr id="3" name="İçerik Yer Tutucusu 2"/>
          <p:cNvSpPr>
            <a:spLocks noGrp="1"/>
          </p:cNvSpPr>
          <p:nvPr>
            <p:ph idx="1"/>
          </p:nvPr>
        </p:nvSpPr>
        <p:spPr>
          <a:xfrm>
            <a:off x="1043492" y="2060848"/>
            <a:ext cx="6777317" cy="3771781"/>
          </a:xfrm>
        </p:spPr>
        <p:txBody>
          <a:bodyPr/>
          <a:lstStyle/>
          <a:p>
            <a:r>
              <a:rPr lang="tr-TR" dirty="0"/>
              <a:t>G</a:t>
            </a:r>
            <a:r>
              <a:rPr lang="tr-TR" dirty="0" smtClean="0"/>
              <a:t>enellikle</a:t>
            </a:r>
            <a:r>
              <a:rPr lang="tr-TR" dirty="0"/>
              <a:t> </a:t>
            </a:r>
            <a:r>
              <a:rPr lang="tr-TR" b="1" dirty="0"/>
              <a:t>lise son sınıftaki</a:t>
            </a:r>
            <a:r>
              <a:rPr lang="tr-TR" dirty="0"/>
              <a:t> ve </a:t>
            </a:r>
            <a:r>
              <a:rPr lang="tr-TR" b="1" dirty="0"/>
              <a:t>ya lise mezunu yabancı uyruklu öğrenciler</a:t>
            </a:r>
            <a:r>
              <a:rPr lang="tr-TR" dirty="0"/>
              <a:t> başvurmaktadırlar. </a:t>
            </a:r>
            <a:endParaRPr lang="tr-TR" dirty="0" smtClean="0"/>
          </a:p>
          <a:p>
            <a:pPr marL="68580" indent="0">
              <a:buNone/>
            </a:pPr>
            <a:endParaRPr lang="tr-TR" dirty="0" smtClean="0"/>
          </a:p>
          <a:p>
            <a:r>
              <a:rPr lang="tr-TR" dirty="0">
                <a:solidFill>
                  <a:srgbClr val="3F3F3F"/>
                </a:solidFill>
              </a:rPr>
              <a:t>Yabancı uyruklu iken sonradan kazanılan vatandaşlık ile TC vatandaşlığına geçenlerin </a:t>
            </a:r>
            <a:r>
              <a:rPr lang="tr-TR" dirty="0" smtClean="0">
                <a:solidFill>
                  <a:srgbClr val="3F3F3F"/>
                </a:solidFill>
              </a:rPr>
              <a:t>de </a:t>
            </a:r>
            <a:r>
              <a:rPr lang="tr-TR" dirty="0" err="1" smtClean="0">
                <a:solidFill>
                  <a:srgbClr val="3F3F3F"/>
                </a:solidFill>
              </a:rPr>
              <a:t>başvururları</a:t>
            </a:r>
            <a:r>
              <a:rPr lang="tr-TR" dirty="0" smtClean="0">
                <a:solidFill>
                  <a:srgbClr val="3F3F3F"/>
                </a:solidFill>
              </a:rPr>
              <a:t> kabul edilecektir.</a:t>
            </a:r>
            <a:endParaRPr lang="tr-TR" dirty="0"/>
          </a:p>
        </p:txBody>
      </p:sp>
    </p:spTree>
    <p:extLst>
      <p:ext uri="{BB962C8B-B14F-4D97-AF65-F5344CB8AC3E}">
        <p14:creationId xmlns:p14="http://schemas.microsoft.com/office/powerpoint/2010/main" val="1958928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492" y="1628800"/>
            <a:ext cx="6777317" cy="4203829"/>
          </a:xfrm>
        </p:spPr>
        <p:txBody>
          <a:bodyPr/>
          <a:lstStyle/>
          <a:p>
            <a:r>
              <a:rPr lang="tr-TR" dirty="0" smtClean="0">
                <a:solidFill>
                  <a:srgbClr val="3F3F3F"/>
                </a:solidFill>
                <a:latin typeface="Quicksand"/>
              </a:rPr>
              <a:t>YÖS merkezi bir sınav değildir ama bazı </a:t>
            </a:r>
            <a:r>
              <a:rPr lang="tr-TR" dirty="0">
                <a:solidFill>
                  <a:srgbClr val="3F3F3F"/>
                </a:solidFill>
                <a:latin typeface="Quicksand"/>
              </a:rPr>
              <a:t>üniversiteler; özellikle büyük d</a:t>
            </a:r>
            <a:r>
              <a:rPr lang="tr-TR" dirty="0" smtClean="0">
                <a:solidFill>
                  <a:srgbClr val="3F3F3F"/>
                </a:solidFill>
                <a:latin typeface="Quicksand"/>
              </a:rPr>
              <a:t>evlet üniversitelerinin (İstanbul, Ankara, İzmir vb.)</a:t>
            </a:r>
            <a:r>
              <a:rPr lang="tr-TR" dirty="0">
                <a:solidFill>
                  <a:srgbClr val="3F3F3F"/>
                </a:solidFill>
                <a:latin typeface="Quicksand"/>
              </a:rPr>
              <a:t> yapmış oldukları YÖS sınav </a:t>
            </a:r>
            <a:r>
              <a:rPr lang="tr-TR" dirty="0" smtClean="0">
                <a:solidFill>
                  <a:srgbClr val="3F3F3F"/>
                </a:solidFill>
                <a:latin typeface="Quicksand"/>
              </a:rPr>
              <a:t>sonucunu kabul </a:t>
            </a:r>
            <a:r>
              <a:rPr lang="tr-TR" dirty="0">
                <a:solidFill>
                  <a:srgbClr val="3F3F3F"/>
                </a:solidFill>
                <a:latin typeface="Quicksand"/>
              </a:rPr>
              <a:t>etmektedirler. Yani, bazı üniversitelere onlara ait sınava girmeden kabul ettikleri </a:t>
            </a:r>
            <a:r>
              <a:rPr lang="tr-TR" dirty="0" smtClean="0">
                <a:solidFill>
                  <a:srgbClr val="3F3F3F"/>
                </a:solidFill>
                <a:latin typeface="Quicksand"/>
              </a:rPr>
              <a:t>devlet üniversitesinin YÖS </a:t>
            </a:r>
            <a:r>
              <a:rPr lang="tr-TR" dirty="0">
                <a:solidFill>
                  <a:srgbClr val="3F3F3F"/>
                </a:solidFill>
                <a:latin typeface="Quicksand"/>
              </a:rPr>
              <a:t>sonucu yeterli </a:t>
            </a:r>
            <a:r>
              <a:rPr lang="tr-TR" dirty="0" smtClean="0">
                <a:solidFill>
                  <a:srgbClr val="3F3F3F"/>
                </a:solidFill>
                <a:latin typeface="Quicksand"/>
              </a:rPr>
              <a:t>olmaktadır</a:t>
            </a:r>
            <a:r>
              <a:rPr lang="tr-TR" dirty="0">
                <a:solidFill>
                  <a:srgbClr val="3F3F3F"/>
                </a:solidFill>
                <a:latin typeface="Quicksand"/>
              </a:rPr>
              <a:t>.</a:t>
            </a:r>
            <a:endParaRPr lang="tr-TR" dirty="0"/>
          </a:p>
        </p:txBody>
      </p:sp>
    </p:spTree>
    <p:extLst>
      <p:ext uri="{BB962C8B-B14F-4D97-AF65-F5344CB8AC3E}">
        <p14:creationId xmlns:p14="http://schemas.microsoft.com/office/powerpoint/2010/main" val="3617278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817160"/>
          </a:xfrm>
        </p:spPr>
        <p:txBody>
          <a:bodyPr/>
          <a:lstStyle/>
          <a:p>
            <a:r>
              <a:rPr lang="tr-TR" sz="3600" b="1" dirty="0" smtClean="0">
                <a:solidFill>
                  <a:srgbClr val="C00000"/>
                </a:solidFill>
              </a:rPr>
              <a:t>YÖS Başvuruları</a:t>
            </a:r>
            <a:endParaRPr lang="tr-TR" dirty="0"/>
          </a:p>
        </p:txBody>
      </p:sp>
      <p:sp>
        <p:nvSpPr>
          <p:cNvPr id="3" name="İçerik Yer Tutucusu 2"/>
          <p:cNvSpPr>
            <a:spLocks noGrp="1"/>
          </p:cNvSpPr>
          <p:nvPr>
            <p:ph idx="1"/>
          </p:nvPr>
        </p:nvSpPr>
        <p:spPr>
          <a:xfrm>
            <a:off x="1043492" y="2132856"/>
            <a:ext cx="6777317" cy="3699773"/>
          </a:xfrm>
        </p:spPr>
        <p:txBody>
          <a:bodyPr/>
          <a:lstStyle/>
          <a:p>
            <a:r>
              <a:rPr lang="tr-TR" dirty="0">
                <a:solidFill>
                  <a:srgbClr val="3F3F3F"/>
                </a:solidFill>
                <a:latin typeface="Quicksand"/>
              </a:rPr>
              <a:t>YÖS Sınav Başvuru koşulları, tarihleri ve süreçleri üniversitelerin kendi web sitelerinden yapılmaktadır. Sınav başvurularında her hangi bir sınırlama yoktur. Üniversiteler kendi YÖS Sınavlarını yaptıkları için adaylar tüm üniversitelerin sınavlarına başvurabilirler ve bu sınavlara katılabilirler</a:t>
            </a:r>
            <a:r>
              <a:rPr lang="tr-TR" dirty="0" smtClean="0">
                <a:solidFill>
                  <a:srgbClr val="3F3F3F"/>
                </a:solidFill>
                <a:latin typeface="Quicksand"/>
              </a:rPr>
              <a:t>.</a:t>
            </a:r>
          </a:p>
          <a:p>
            <a:r>
              <a:rPr lang="tr-TR" b="1" dirty="0" smtClean="0">
                <a:solidFill>
                  <a:srgbClr val="3F3F3F"/>
                </a:solidFill>
                <a:latin typeface="Quicksand"/>
              </a:rPr>
              <a:t>Mart – Haziran </a:t>
            </a:r>
            <a:r>
              <a:rPr lang="tr-TR" dirty="0" smtClean="0">
                <a:solidFill>
                  <a:srgbClr val="3F3F3F"/>
                </a:solidFill>
                <a:latin typeface="Quicksand"/>
              </a:rPr>
              <a:t>arası sınav başvuru dönemidir.</a:t>
            </a:r>
            <a:endParaRPr lang="tr-TR" dirty="0"/>
          </a:p>
        </p:txBody>
      </p:sp>
    </p:spTree>
    <p:extLst>
      <p:ext uri="{BB962C8B-B14F-4D97-AF65-F5344CB8AC3E}">
        <p14:creationId xmlns:p14="http://schemas.microsoft.com/office/powerpoint/2010/main" val="2676693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889168"/>
          </a:xfrm>
        </p:spPr>
        <p:txBody>
          <a:bodyPr/>
          <a:lstStyle/>
          <a:p>
            <a:r>
              <a:rPr lang="tr-TR" sz="3600" b="1" dirty="0" smtClean="0">
                <a:solidFill>
                  <a:srgbClr val="C00000"/>
                </a:solidFill>
              </a:rPr>
              <a:t>YÖS Başvuru Ücretleri </a:t>
            </a:r>
            <a:endParaRPr lang="tr-TR" dirty="0"/>
          </a:p>
        </p:txBody>
      </p:sp>
      <p:sp>
        <p:nvSpPr>
          <p:cNvPr id="3" name="İçerik Yer Tutucusu 2"/>
          <p:cNvSpPr>
            <a:spLocks noGrp="1"/>
          </p:cNvSpPr>
          <p:nvPr>
            <p:ph idx="1"/>
          </p:nvPr>
        </p:nvSpPr>
        <p:spPr>
          <a:xfrm>
            <a:off x="1043492" y="2348880"/>
            <a:ext cx="6777317" cy="3483749"/>
          </a:xfrm>
        </p:spPr>
        <p:txBody>
          <a:bodyPr/>
          <a:lstStyle/>
          <a:p>
            <a:r>
              <a:rPr lang="tr-TR" dirty="0">
                <a:solidFill>
                  <a:srgbClr val="3F3F3F"/>
                </a:solidFill>
                <a:latin typeface="Quicksand"/>
              </a:rPr>
              <a:t>YÖS sınav başvuru ücretleri her yıl üniversiteler tarafından belirlenmektedir. Başvuru ücretleri 20 USD ile 100 USD arasında olmaktadır. </a:t>
            </a:r>
            <a:r>
              <a:rPr lang="tr-TR" dirty="0" smtClean="0">
                <a:solidFill>
                  <a:srgbClr val="3F3F3F"/>
                </a:solidFill>
                <a:latin typeface="Quicksand"/>
              </a:rPr>
              <a:t>Sınav Merkezine göre ücretler </a:t>
            </a:r>
            <a:r>
              <a:rPr lang="tr-TR" dirty="0">
                <a:solidFill>
                  <a:srgbClr val="3F3F3F"/>
                </a:solidFill>
                <a:latin typeface="Quicksand"/>
              </a:rPr>
              <a:t>değişiklik gösterebilmektedir.</a:t>
            </a:r>
            <a:endParaRPr lang="tr-TR" dirty="0"/>
          </a:p>
        </p:txBody>
      </p:sp>
    </p:spTree>
    <p:extLst>
      <p:ext uri="{BB962C8B-B14F-4D97-AF65-F5344CB8AC3E}">
        <p14:creationId xmlns:p14="http://schemas.microsoft.com/office/powerpoint/2010/main" val="317845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smtClean="0">
                <a:solidFill>
                  <a:srgbClr val="C00000"/>
                </a:solidFill>
              </a:rPr>
              <a:t>YÖS İçeriği Soru Sayısı ve Süresi</a:t>
            </a:r>
            <a:endParaRPr lang="tr-TR" dirty="0"/>
          </a:p>
        </p:txBody>
      </p:sp>
      <p:sp>
        <p:nvSpPr>
          <p:cNvPr id="3" name="İçerik Yer Tutucusu 2"/>
          <p:cNvSpPr>
            <a:spLocks noGrp="1"/>
          </p:cNvSpPr>
          <p:nvPr>
            <p:ph idx="1"/>
          </p:nvPr>
        </p:nvSpPr>
        <p:spPr>
          <a:xfrm>
            <a:off x="1043492" y="2323652"/>
            <a:ext cx="6984892" cy="3508977"/>
          </a:xfrm>
        </p:spPr>
        <p:txBody>
          <a:bodyPr/>
          <a:lstStyle/>
          <a:p>
            <a:r>
              <a:rPr lang="tr-TR" dirty="0" smtClean="0">
                <a:solidFill>
                  <a:schemeClr val="tx1">
                    <a:lumMod val="75000"/>
                    <a:lumOff val="25000"/>
                  </a:schemeClr>
                </a:solidFill>
                <a:latin typeface="Quicksand"/>
              </a:rPr>
              <a:t>YÖS genellikle 80 sorudan oluşmaktadır.</a:t>
            </a:r>
          </a:p>
          <a:p>
            <a:r>
              <a:rPr lang="tr-TR" dirty="0" smtClean="0">
                <a:solidFill>
                  <a:schemeClr val="tx1">
                    <a:lumMod val="75000"/>
                    <a:lumOff val="25000"/>
                  </a:schemeClr>
                </a:solidFill>
                <a:latin typeface="Open Sans"/>
              </a:rPr>
              <a:t>Temel </a:t>
            </a:r>
            <a:r>
              <a:rPr lang="tr-TR" dirty="0">
                <a:solidFill>
                  <a:schemeClr val="tx1">
                    <a:lumMod val="75000"/>
                    <a:lumOff val="25000"/>
                  </a:schemeClr>
                </a:solidFill>
                <a:latin typeface="Open Sans"/>
              </a:rPr>
              <a:t>Öğrenme Becerileri Testi; matematik, geometri ve sembolik </a:t>
            </a:r>
            <a:r>
              <a:rPr lang="tr-TR" dirty="0" smtClean="0">
                <a:solidFill>
                  <a:schemeClr val="tx1">
                    <a:lumMod val="75000"/>
                    <a:lumOff val="25000"/>
                  </a:schemeClr>
                </a:solidFill>
                <a:latin typeface="Open Sans"/>
              </a:rPr>
              <a:t>ifadelerden </a:t>
            </a:r>
            <a:r>
              <a:rPr lang="tr-TR" dirty="0">
                <a:solidFill>
                  <a:schemeClr val="tx1">
                    <a:lumMod val="75000"/>
                    <a:lumOff val="25000"/>
                  </a:schemeClr>
                </a:solidFill>
                <a:latin typeface="Open Sans"/>
              </a:rPr>
              <a:t>oluşur</a:t>
            </a:r>
            <a:r>
              <a:rPr lang="tr-TR" dirty="0" smtClean="0">
                <a:solidFill>
                  <a:schemeClr val="tx1">
                    <a:lumMod val="75000"/>
                    <a:lumOff val="25000"/>
                  </a:schemeClr>
                </a:solidFill>
                <a:latin typeface="Open Sans"/>
              </a:rPr>
              <a:t>.</a:t>
            </a:r>
          </a:p>
          <a:p>
            <a:r>
              <a:rPr lang="tr-TR" dirty="0" smtClean="0">
                <a:solidFill>
                  <a:schemeClr val="tx1">
                    <a:lumMod val="75000"/>
                    <a:lumOff val="25000"/>
                  </a:schemeClr>
                </a:solidFill>
                <a:latin typeface="Open Sans"/>
              </a:rPr>
              <a:t>Genelde 45 soru genel yetenek ve zeka sorularından oluşur. 35 soru da matematik ve geometri bilgisini ölçmeye yöneliktir.</a:t>
            </a:r>
          </a:p>
        </p:txBody>
      </p:sp>
    </p:spTree>
    <p:extLst>
      <p:ext uri="{BB962C8B-B14F-4D97-AF65-F5344CB8AC3E}">
        <p14:creationId xmlns:p14="http://schemas.microsoft.com/office/powerpoint/2010/main" val="7982455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95</TotalTime>
  <Words>313</Words>
  <Application>Microsoft Office PowerPoint</Application>
  <PresentationFormat>Ekran Gösterisi (4:3)</PresentationFormat>
  <Paragraphs>35</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Austin</vt:lpstr>
      <vt:lpstr>ULUSLARARASI EBU UBEYDE ANADOLU İMAM HATİP LİSESİ </vt:lpstr>
      <vt:lpstr> YÖS Yabancı Uyruklu Öğrenci Sınavı</vt:lpstr>
      <vt:lpstr>YÖS Nedir?</vt:lpstr>
      <vt:lpstr>PowerPoint Sunusu</vt:lpstr>
      <vt:lpstr>YÖS’e Kimler Başvurabilir?</vt:lpstr>
      <vt:lpstr>PowerPoint Sunusu</vt:lpstr>
      <vt:lpstr>YÖS Başvuruları</vt:lpstr>
      <vt:lpstr>YÖS Başvuru Ücretleri </vt:lpstr>
      <vt:lpstr>YÖS İçeriği Soru Sayısı ve Süresi</vt:lpstr>
      <vt:lpstr>PowerPoint Sunusu</vt:lpstr>
      <vt:lpstr>Sınav Kaydı Nasıl Yapılır?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ULUSLARARASI EBU UBEYDE ANADOLU İMAM HATİP LİSESİ</dc:title>
  <dc:creator>SAMSUNG</dc:creator>
  <cp:lastModifiedBy>SAMSUNG</cp:lastModifiedBy>
  <cp:revision>9</cp:revision>
  <dcterms:created xsi:type="dcterms:W3CDTF">2021-04-13T05:54:23Z</dcterms:created>
  <dcterms:modified xsi:type="dcterms:W3CDTF">2021-04-13T07:30:02Z</dcterms:modified>
</cp:coreProperties>
</file>