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24.04.2021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24.04.2021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24.04.2021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rkiyeburslari.gov.tr/" TargetMode="External"/><Relationship Id="rId2" Type="http://schemas.openxmlformats.org/officeDocument/2006/relationships/hyperlink" Target="https://turkiyeburslari.gov.tr/en/timelin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bbs.turkiyeburslari.gov.tr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59632" y="1124744"/>
            <a:ext cx="6264696" cy="211683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lgerian" pitchFamily="82" charset="0"/>
              </a:rPr>
              <a:t>ULUSLARARASI EBU UBEYDE ANADOLU İMAM HATİP LİSESİ</a:t>
            </a:r>
            <a:endParaRPr lang="tr-TR" sz="4800" b="1" cap="none" dirty="0">
              <a:solidFill>
                <a:schemeClr val="accent1">
                  <a:lumMod val="20000"/>
                  <a:lumOff val="8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339752" y="4509120"/>
            <a:ext cx="4176464" cy="182880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REHBERLİK SERVİSİ</a:t>
            </a:r>
            <a:endParaRPr lang="tr-TR" sz="3200" b="1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65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tr-TR" sz="32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Başvuru Takvimi</a:t>
            </a:r>
            <a:endParaRPr lang="tr-TR" sz="3200" u="sng" dirty="0" smtClean="0">
              <a:latin typeface="Arial" pitchFamily="34" charset="0"/>
              <a:cs typeface="Arial" pitchFamily="34" charset="0"/>
              <a:hlinkClick r:id="rId2"/>
            </a:endParaRPr>
          </a:p>
          <a:p>
            <a:r>
              <a:rPr lang="tr-TR" sz="3200" u="sng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Türkiye </a:t>
            </a:r>
            <a:r>
              <a:rPr lang="tr-TR" sz="3200" u="sng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bursları sitesinden</a:t>
            </a: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200" b="1" dirty="0">
                <a:latin typeface="Arial" pitchFamily="34" charset="0"/>
                <a:cs typeface="Arial" pitchFamily="34" charset="0"/>
              </a:rPr>
              <a:t>duyurular yapılır.</a:t>
            </a:r>
            <a:endParaRPr lang="tr-TR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Font typeface="Wingdings" pitchFamily="2" charset="2"/>
              <a:buChar char="ü"/>
            </a:pPr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Nasıl Başvurulur</a:t>
            </a:r>
            <a:endParaRPr lang="tr-TR" sz="3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3200" b="1" dirty="0" smtClean="0">
                <a:latin typeface="Arial" pitchFamily="34" charset="0"/>
                <a:cs typeface="Arial" pitchFamily="34" charset="0"/>
              </a:rPr>
              <a:t>Başvurular ancak</a:t>
            </a:r>
            <a:r>
              <a:rPr lang="tr-TR" sz="3200" b="1" dirty="0">
                <a:latin typeface="Arial" pitchFamily="34" charset="0"/>
                <a:cs typeface="Arial" pitchFamily="34" charset="0"/>
              </a:rPr>
              <a:t> </a:t>
            </a:r>
            <a:r>
              <a:rPr lang="tr-TR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3200" b="1" u="sng" dirty="0" smtClean="0">
                <a:latin typeface="Arial" pitchFamily="34" charset="0"/>
                <a:cs typeface="Arial" pitchFamily="34" charset="0"/>
                <a:hlinkClick r:id="rId3"/>
              </a:rPr>
              <a:t>sistem</a:t>
            </a:r>
            <a:r>
              <a:rPr lang="tr-TR" sz="3200" b="1" dirty="0">
                <a:latin typeface="Arial" pitchFamily="34" charset="0"/>
                <a:cs typeface="Arial" pitchFamily="34" charset="0"/>
              </a:rPr>
              <a:t> </a:t>
            </a:r>
            <a:r>
              <a:rPr lang="tr-TR" sz="3200" b="1" dirty="0" smtClean="0">
                <a:latin typeface="Arial" pitchFamily="34" charset="0"/>
                <a:cs typeface="Arial" pitchFamily="34" charset="0"/>
              </a:rPr>
              <a:t> üzerinden</a:t>
            </a:r>
            <a:r>
              <a:rPr lang="tr-TR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3200" b="1" dirty="0" smtClean="0">
                <a:latin typeface="Arial" pitchFamily="34" charset="0"/>
                <a:cs typeface="Arial" pitchFamily="34" charset="0"/>
              </a:rPr>
              <a:t>adaylar tarafından bireysel olarak yapılabilir</a:t>
            </a:r>
            <a:r>
              <a:rPr lang="tr-TR" sz="3200" b="1" dirty="0">
                <a:latin typeface="Arial" pitchFamily="34" charset="0"/>
                <a:cs typeface="Arial" pitchFamily="34" charset="0"/>
              </a:rPr>
              <a:t>.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 smtClean="0">
              <a:solidFill>
                <a:srgbClr val="C00000"/>
              </a:solidFill>
            </a:endParaRPr>
          </a:p>
          <a:p>
            <a:pPr marL="109728" lvl="0" indent="0">
              <a:buNone/>
            </a:pPr>
            <a:r>
              <a:rPr lang="tr-TR" b="1" i="1" dirty="0" smtClean="0">
                <a:solidFill>
                  <a:srgbClr val="C00000"/>
                </a:solidFill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0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5899" y="764704"/>
            <a:ext cx="8229600" cy="1066800"/>
          </a:xfrm>
        </p:spPr>
        <p:txBody>
          <a:bodyPr/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Nasıl başvurulur?</a:t>
            </a:r>
            <a:endParaRPr lang="tr-TR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343" y="1628800"/>
            <a:ext cx="4320480" cy="4945736"/>
          </a:xfrm>
        </p:spPr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Adaylara</a:t>
            </a:r>
            <a:r>
              <a:rPr lang="tr-TR" sz="3600" dirty="0">
                <a:latin typeface="Arial" pitchFamily="34" charset="0"/>
                <a:cs typeface="Arial" pitchFamily="34" charset="0"/>
              </a:rPr>
              <a:t> başvuru sürecinde </a:t>
            </a:r>
            <a:r>
              <a:rPr lang="tr-TR" sz="3600" b="1" u="sng" dirty="0">
                <a:latin typeface="Arial" pitchFamily="34" charset="0"/>
                <a:cs typeface="Arial" pitchFamily="34" charset="0"/>
                <a:hlinkClick r:id="rId2"/>
              </a:rPr>
              <a:t>Türkiye Bursları Bilgi Sistemi (TBBS)</a:t>
            </a:r>
            <a:r>
              <a:rPr lang="tr-TR" sz="3600" dirty="0">
                <a:latin typeface="Arial" pitchFamily="34" charset="0"/>
                <a:cs typeface="Arial" pitchFamily="34" charset="0"/>
              </a:rPr>
              <a:t> üzerinden üniversite ve akademik program rehberi verilmektedir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tr-TR" sz="3600" dirty="0">
                <a:latin typeface="Arial" pitchFamily="34" charset="0"/>
                <a:cs typeface="Arial" pitchFamily="34" charset="0"/>
              </a:rPr>
              <a:t> Sunulan üniversiteler ve 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programlara sistemde bulunan kapsamlı</a:t>
            </a:r>
            <a:r>
              <a:rPr lang="tr-TR" sz="3600" dirty="0">
                <a:latin typeface="Arial" pitchFamily="34" charset="0"/>
                <a:cs typeface="Arial" pitchFamily="34" charset="0"/>
              </a:rPr>
              <a:t> </a:t>
            </a:r>
            <a:r>
              <a:rPr lang="tr-TR" sz="3600" u="sng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arama </a:t>
            </a:r>
            <a:r>
              <a:rPr lang="tr-TR" sz="3600" u="sng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motoru</a:t>
            </a:r>
            <a:r>
              <a:rPr lang="tr-TR" sz="3600" dirty="0">
                <a:latin typeface="Arial" pitchFamily="34" charset="0"/>
                <a:cs typeface="Arial" pitchFamily="34" charset="0"/>
              </a:rPr>
              <a:t> aracılığıyla da erişilebilir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3600" dirty="0">
              <a:latin typeface="Arial" pitchFamily="34" charset="0"/>
              <a:cs typeface="Arial" pitchFamily="34" charset="0"/>
            </a:endParaRPr>
          </a:p>
          <a:p>
            <a:endParaRPr lang="tr-TR" sz="3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32656"/>
            <a:ext cx="3672407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034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ÖNEMLİ!!!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29712"/>
          </a:xfrm>
        </p:spPr>
        <p:txBody>
          <a:bodyPr>
            <a:noAutofit/>
          </a:bodyPr>
          <a:lstStyle/>
          <a:p>
            <a:r>
              <a:rPr lang="tr-TR" sz="2400" dirty="0" smtClean="0"/>
              <a:t>Adayların</a:t>
            </a:r>
            <a:r>
              <a:rPr lang="tr-TR" sz="2400" dirty="0"/>
              <a:t>, başvuru sistemindeki talimatları ve uyarıları dikkatlice okumaları şiddetle tavsiye edilir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Başvuru sahiplerinin gerekli belgeleri başvuru sistemine sunmaları ve yüklemeleri gerekmektedir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Başvurular ücretsizdir. </a:t>
            </a:r>
            <a:endParaRPr lang="tr-TR" sz="2400" dirty="0" smtClean="0"/>
          </a:p>
          <a:p>
            <a:endParaRPr lang="tr-TR" sz="2400" dirty="0" smtClean="0"/>
          </a:p>
          <a:p>
            <a:pPr lvl="0"/>
            <a:r>
              <a:rPr lang="tr-TR" sz="2400" dirty="0">
                <a:latin typeface="Arial" pitchFamily="34" charset="0"/>
                <a:cs typeface="Arial" pitchFamily="34" charset="0"/>
              </a:rPr>
              <a:t>Türkiye Bursları aynı anda hem bursu hem de üniversiteye yerleştirmeyi içerir. Adaylar, başvuru sisteminde seçtikleri 12 tercih arasından bir üniversite ve programa yerleştirileceklerdir.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7401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49342" y="2564904"/>
            <a:ext cx="864531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800" b="1" cap="all" spc="0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ÜNİVERSİTEYE GİRİŞ VE </a:t>
            </a:r>
          </a:p>
          <a:p>
            <a:pPr algn="ctr"/>
            <a:r>
              <a:rPr lang="tr-TR" sz="4800" b="1" cap="all" spc="0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BURS PROGRAMLARI</a:t>
            </a:r>
            <a:endParaRPr lang="tr-TR" sz="4800" b="1" cap="all" spc="0" dirty="0">
              <a:ln/>
              <a:solidFill>
                <a:schemeClr val="accent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030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itchFamily="34" charset="0"/>
                <a:cs typeface="Arial" pitchFamily="34" charset="0"/>
              </a:rPr>
              <a:t>Yurtdışı Türkler ve Akraba Toplulukları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Başkanlığı(YTB) kurumunun 2012 yılından itibaren yürüttüğü bir programdır.</a:t>
            </a: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Türkiye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Bursları, Türkiye'nin en iyi üniversitelerinde tam zamanlı veya kısa süreli programlara devam etmeleri için seçkin öğrencilere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verilen bir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burs programıdır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tr-TR" sz="2400" dirty="0">
                <a:latin typeface="Arial" pitchFamily="34" charset="0"/>
                <a:cs typeface="Arial" pitchFamily="34" charset="0"/>
              </a:rPr>
              <a:t>Türkiye Bursları sadece burs programı değildir. Aynı zamanda öğrencilerin amaçlanan uygulama programında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üniversiteye yerleştirilmesini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sağlar</a:t>
            </a:r>
            <a:r>
              <a:rPr lang="tr-TR" sz="2400" dirty="0"/>
              <a:t>.</a:t>
            </a:r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66800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TÜRKİYE BURSLARI(YTB)</a:t>
            </a:r>
            <a:endParaRPr lang="tr-TR" b="1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05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TÜRKİYE BURSLARI(YTB)</a:t>
            </a:r>
            <a:endParaRPr lang="tr-TR" b="1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249424"/>
            <a:ext cx="5040560" cy="4131904"/>
          </a:xfrm>
        </p:spPr>
        <p:txBody>
          <a:bodyPr>
            <a:normAutofit/>
          </a:bodyPr>
          <a:lstStyle/>
          <a:p>
            <a:r>
              <a:rPr lang="tr-TR" dirty="0">
                <a:latin typeface="Arial" pitchFamily="34" charset="0"/>
                <a:cs typeface="Arial" pitchFamily="34" charset="0"/>
              </a:rPr>
              <a:t>Üniversite eğitiminin yanı sıra, öğrencilere Türkiye'de bulundukları süre içinde 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sosyal, kültürel ve akademik müfredat dışı program ve etkinliklerden </a:t>
            </a:r>
            <a:r>
              <a:rPr lang="tr-TR" dirty="0">
                <a:latin typeface="Arial" pitchFamily="34" charset="0"/>
                <a:cs typeface="Arial" pitchFamily="34" charset="0"/>
              </a:rPr>
              <a:t>yararlanmaları amaçlanmaktadır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dirty="0">
              <a:latin typeface="Arial" pitchFamily="34" charset="0"/>
              <a:cs typeface="Arial" pitchFamily="34" charset="0"/>
            </a:endParaRPr>
          </a:p>
          <a:p>
            <a:endParaRPr lang="tr-T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04863"/>
            <a:ext cx="3672408" cy="437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4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tr-TR" sz="49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Burs Programları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b="1" dirty="0" smtClean="0">
                <a:latin typeface="Arial" pitchFamily="34" charset="0"/>
                <a:cs typeface="Arial" pitchFamily="34" charset="0"/>
              </a:rPr>
              <a:t>Tam Zamanlı Programlar</a:t>
            </a:r>
          </a:p>
          <a:p>
            <a:r>
              <a:rPr lang="tr-TR" sz="2400" dirty="0" smtClean="0"/>
              <a:t>Bu </a:t>
            </a:r>
            <a:r>
              <a:rPr lang="tr-TR" sz="2400" dirty="0"/>
              <a:t>programlar, Lisans, Yüksek Lisans ve Doktora kurslarını içeren tam zamanlı derece ödüllerini ifade eder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pPr lvl="0">
              <a:buFont typeface="Wingdings" pitchFamily="2" charset="2"/>
              <a:buChar char="ü"/>
            </a:pPr>
            <a:r>
              <a:rPr lang="tr-TR" b="1" dirty="0"/>
              <a:t>Lisans Burs Programı </a:t>
            </a:r>
            <a:br>
              <a:rPr lang="tr-TR" b="1" dirty="0"/>
            </a:br>
            <a:r>
              <a:rPr lang="tr-TR" dirty="0"/>
              <a:t>M</a:t>
            </a:r>
            <a:r>
              <a:rPr lang="tr-TR" dirty="0" smtClean="0"/>
              <a:t>ühendislikten </a:t>
            </a:r>
            <a:r>
              <a:rPr lang="tr-TR" dirty="0"/>
              <a:t>sağlık bilimlerine, beşeri bilimlerden sosyal bilimlere kadar belirlenmiş derslerde lisans derecesi adayları için özel olarak tasarlanmıştır.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37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7260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tr-TR" b="1" dirty="0">
                <a:latin typeface="Arial" pitchFamily="34" charset="0"/>
                <a:cs typeface="Arial" pitchFamily="34" charset="0"/>
              </a:rPr>
              <a:t>Lisansüstü Burs Programı</a:t>
            </a:r>
          </a:p>
          <a:p>
            <a:pPr>
              <a:buFont typeface="Wingdings" pitchFamily="2" charset="2"/>
              <a:buChar char="ü"/>
            </a:pPr>
            <a:r>
              <a:rPr lang="tr-TR" b="1" dirty="0">
                <a:latin typeface="Arial" pitchFamily="34" charset="0"/>
                <a:cs typeface="Arial" pitchFamily="34" charset="0"/>
              </a:rPr>
              <a:t>Sanat Bursu Programı </a:t>
            </a:r>
          </a:p>
          <a:p>
            <a:pPr>
              <a:buFont typeface="Wingdings" pitchFamily="2" charset="2"/>
              <a:buChar char="ü"/>
            </a:pPr>
            <a:r>
              <a:rPr lang="tr-TR" b="1" dirty="0">
                <a:latin typeface="Arial" pitchFamily="34" charset="0"/>
                <a:cs typeface="Arial" pitchFamily="34" charset="0"/>
              </a:rPr>
              <a:t>Başarı Bursu Programı (1 yıllık)</a:t>
            </a:r>
          </a:p>
          <a:p>
            <a:pPr>
              <a:buFont typeface="Wingdings" pitchFamily="2" charset="2"/>
              <a:buChar char="ü"/>
            </a:pPr>
            <a:r>
              <a:rPr lang="tr-TR" b="1" dirty="0">
                <a:latin typeface="Arial" pitchFamily="34" charset="0"/>
                <a:cs typeface="Arial" pitchFamily="34" charset="0"/>
              </a:rPr>
              <a:t>Araştırma Burs Programı (3-12 ay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)</a:t>
            </a:r>
            <a:endParaRPr lang="tr-TR" b="1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tr-TR" b="1" dirty="0">
                <a:latin typeface="Arial" pitchFamily="34" charset="0"/>
                <a:cs typeface="Arial" pitchFamily="34" charset="0"/>
              </a:rPr>
              <a:t>Suriyeli Öğrenciler Burs 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Programları</a:t>
            </a:r>
            <a:r>
              <a:rPr lang="tr-TR" b="1" i="1" dirty="0" smtClean="0">
                <a:latin typeface="Arial" pitchFamily="34" charset="0"/>
                <a:cs typeface="Arial" pitchFamily="34" charset="0"/>
              </a:rPr>
              <a:t>(Suriyelilere </a:t>
            </a:r>
            <a:r>
              <a:rPr lang="tr-TR" b="1" i="1" dirty="0">
                <a:latin typeface="Arial" pitchFamily="34" charset="0"/>
                <a:cs typeface="Arial" pitchFamily="34" charset="0"/>
              </a:rPr>
              <a:t>Yönelik Yüksek ve İleri Eğitim </a:t>
            </a:r>
            <a:r>
              <a:rPr lang="tr-TR" b="1" i="1" dirty="0" smtClean="0">
                <a:latin typeface="Arial" pitchFamily="34" charset="0"/>
                <a:cs typeface="Arial" pitchFamily="34" charset="0"/>
              </a:rPr>
              <a:t>Fırsatları)</a:t>
            </a:r>
            <a:r>
              <a:rPr lang="tr-TR" b="1" i="1" dirty="0">
                <a:latin typeface="Arial" pitchFamily="34" charset="0"/>
                <a:cs typeface="Arial" pitchFamily="34" charset="0"/>
              </a:rPr>
              <a:t> </a:t>
            </a:r>
            <a:endParaRPr lang="tr-TR" b="1" i="1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tr-TR" sz="2200" b="1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tr-TR" sz="2200" dirty="0" smtClean="0"/>
              <a:t>Suriyeliler </a:t>
            </a:r>
            <a:r>
              <a:rPr lang="tr-TR" sz="2200" dirty="0"/>
              <a:t>için Yüksek ve İleri Öğrenim İmkanları ve Perspektifleri (HOPES</a:t>
            </a:r>
            <a:r>
              <a:rPr lang="tr-TR" sz="2200" dirty="0" smtClean="0"/>
              <a:t>)</a:t>
            </a:r>
            <a:endParaRPr lang="tr-TR" b="1" i="1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tr-TR" sz="2200" b="1" i="1" dirty="0" smtClean="0">
                <a:latin typeface="Arial" pitchFamily="34" charset="0"/>
                <a:cs typeface="Arial" pitchFamily="34" charset="0"/>
              </a:rPr>
              <a:t>2.</a:t>
            </a:r>
            <a:r>
              <a:rPr lang="de-DE" sz="2200" b="1" dirty="0"/>
              <a:t> </a:t>
            </a:r>
            <a:r>
              <a:rPr lang="de-DE" sz="2200" dirty="0"/>
              <a:t>Albert Einstein </a:t>
            </a:r>
            <a:r>
              <a:rPr lang="de-DE" sz="2200" dirty="0" err="1"/>
              <a:t>Alman</a:t>
            </a:r>
            <a:r>
              <a:rPr lang="de-DE" sz="2200" dirty="0"/>
              <a:t> </a:t>
            </a:r>
            <a:r>
              <a:rPr lang="de-DE" sz="2200" dirty="0" err="1"/>
              <a:t>Akademik</a:t>
            </a:r>
            <a:r>
              <a:rPr lang="de-DE" sz="2200" dirty="0"/>
              <a:t> </a:t>
            </a:r>
            <a:r>
              <a:rPr lang="de-DE" sz="2200" dirty="0" err="1"/>
              <a:t>Mülteci</a:t>
            </a:r>
            <a:r>
              <a:rPr lang="de-DE" sz="2200" dirty="0"/>
              <a:t> </a:t>
            </a:r>
            <a:r>
              <a:rPr lang="de-DE" sz="2200" dirty="0" err="1"/>
              <a:t>Girişimi</a:t>
            </a:r>
            <a:r>
              <a:rPr lang="de-DE" sz="2200" dirty="0"/>
              <a:t>  (DAFI</a:t>
            </a:r>
            <a:r>
              <a:rPr lang="de-DE" sz="2200" dirty="0" smtClean="0"/>
              <a:t>)</a:t>
            </a:r>
            <a:endParaRPr lang="tr-TR" sz="2200" i="1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tr-TR" sz="2200" b="1" i="1" dirty="0" smtClean="0">
                <a:latin typeface="Arial" pitchFamily="34" charset="0"/>
                <a:cs typeface="Arial" pitchFamily="34" charset="0"/>
              </a:rPr>
              <a:t>3.</a:t>
            </a:r>
            <a:r>
              <a:rPr lang="tr-TR" sz="2400" b="1" dirty="0"/>
              <a:t> </a:t>
            </a:r>
            <a:r>
              <a:rPr lang="tr-TR" sz="2200" dirty="0"/>
              <a:t>Birleşmiş Milletler </a:t>
            </a:r>
            <a:r>
              <a:rPr lang="tr-TR" sz="2200" dirty="0" smtClean="0"/>
              <a:t>Bursları</a:t>
            </a:r>
            <a:endParaRPr lang="tr-TR" sz="1900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tr-TR" b="1" i="1" dirty="0">
                <a:latin typeface="Arial" pitchFamily="34" charset="0"/>
                <a:cs typeface="Arial" pitchFamily="34" charset="0"/>
              </a:rPr>
              <a:t>AB Bursları</a:t>
            </a:r>
          </a:p>
          <a:p>
            <a:pPr lvl="0">
              <a:buFont typeface="Wingdings" pitchFamily="2" charset="2"/>
              <a:buChar char="ü"/>
            </a:pPr>
            <a:r>
              <a:rPr lang="tr-TR" b="1" dirty="0">
                <a:latin typeface="Arial" pitchFamily="34" charset="0"/>
                <a:cs typeface="Arial" pitchFamily="34" charset="0"/>
              </a:rPr>
              <a:t>Yemenli Öncüler Burs Programı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162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8064896" cy="1229072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Burs Programları Neleri Kapsamaktadır?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b="1" dirty="0" smtClean="0"/>
              <a:t>Lisans </a:t>
            </a:r>
            <a:r>
              <a:rPr lang="tr-TR" b="1" dirty="0"/>
              <a:t>Burs Programı</a:t>
            </a:r>
          </a:p>
          <a:p>
            <a:pPr lvl="0"/>
            <a:r>
              <a:rPr lang="tr-TR" dirty="0" smtClean="0"/>
              <a:t>Üniversiteye yerleştirme</a:t>
            </a:r>
            <a:endParaRPr lang="tr-TR" dirty="0"/>
          </a:p>
          <a:p>
            <a:pPr lvl="0"/>
            <a:r>
              <a:rPr lang="tr-TR" b="1" dirty="0"/>
              <a:t>Aylık Bursu: </a:t>
            </a:r>
            <a:r>
              <a:rPr lang="tr-TR" dirty="0"/>
              <a:t>Aylık 800 TL</a:t>
            </a:r>
          </a:p>
          <a:p>
            <a:pPr lvl="0"/>
            <a:r>
              <a:rPr lang="tr-TR" dirty="0"/>
              <a:t>Öğrenim </a:t>
            </a:r>
            <a:r>
              <a:rPr lang="tr-TR" dirty="0" smtClean="0"/>
              <a:t>ücreti karşılanıyor.</a:t>
            </a:r>
            <a:endParaRPr lang="tr-TR" dirty="0"/>
          </a:p>
          <a:p>
            <a:pPr lvl="0"/>
            <a:r>
              <a:rPr lang="tr-TR" dirty="0"/>
              <a:t>Bir defalık </a:t>
            </a:r>
            <a:r>
              <a:rPr lang="tr-TR" dirty="0" smtClean="0"/>
              <a:t>dönüş uçak bileti sağlanıyor.</a:t>
            </a:r>
            <a:endParaRPr lang="tr-TR" dirty="0"/>
          </a:p>
          <a:p>
            <a:pPr lvl="0"/>
            <a:r>
              <a:rPr lang="tr-TR" dirty="0"/>
              <a:t>Sağlık </a:t>
            </a:r>
            <a:r>
              <a:rPr lang="tr-TR" dirty="0" smtClean="0"/>
              <a:t>Sigortası karşılanıyor.</a:t>
            </a:r>
            <a:endParaRPr lang="tr-TR" dirty="0"/>
          </a:p>
          <a:p>
            <a:pPr lvl="0"/>
            <a:r>
              <a:rPr lang="tr-TR" dirty="0" smtClean="0"/>
              <a:t>Konaklama ve yurt imkanı sağlanıyor.</a:t>
            </a:r>
            <a:endParaRPr lang="tr-TR" dirty="0"/>
          </a:p>
          <a:p>
            <a:pPr lvl="0"/>
            <a:r>
              <a:rPr lang="tr-TR" dirty="0"/>
              <a:t>Bir yıllık Türkçe Dil </a:t>
            </a:r>
            <a:r>
              <a:rPr lang="tr-TR" dirty="0" smtClean="0"/>
              <a:t>Kursu imkanı.</a:t>
            </a:r>
            <a:endParaRPr lang="tr-TR" dirty="0"/>
          </a:p>
          <a:p>
            <a:pPr marL="10972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964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Başvuru İçin Temel Kriterler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tr-TR" b="1" dirty="0">
                <a:latin typeface="Arial" pitchFamily="34" charset="0"/>
                <a:cs typeface="Arial" pitchFamily="34" charset="0"/>
              </a:rPr>
              <a:t>Minimum Akademik Kriterler: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tr-TR" dirty="0">
                <a:latin typeface="Arial" pitchFamily="34" charset="0"/>
                <a:cs typeface="Arial" pitchFamily="34" charset="0"/>
              </a:rPr>
              <a:t>Lisans derecesi adayları için asgari akademik başarı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% 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70</a:t>
            </a:r>
          </a:p>
          <a:p>
            <a:pPr lvl="0"/>
            <a:r>
              <a:rPr lang="tr-TR" dirty="0">
                <a:latin typeface="Arial" pitchFamily="34" charset="0"/>
                <a:cs typeface="Arial" pitchFamily="34" charset="0"/>
              </a:rPr>
              <a:t>Sağlık Bilimleri (Tıp, Diş Hekimliği ve Eczacılık) başvuru sahipleri için asgari akademik başarı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% 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90</a:t>
            </a:r>
            <a:r>
              <a:rPr lang="tr-TR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>
              <a:buFont typeface="Wingdings" pitchFamily="2" charset="2"/>
              <a:buChar char="ü"/>
            </a:pPr>
            <a:r>
              <a:rPr lang="tr-TR" b="1" dirty="0">
                <a:latin typeface="Arial" pitchFamily="34" charset="0"/>
                <a:cs typeface="Arial" pitchFamily="34" charset="0"/>
              </a:rPr>
              <a:t>Yaş 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Kriterleri: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Lisans </a:t>
            </a:r>
            <a:r>
              <a:rPr lang="tr-TR" dirty="0">
                <a:latin typeface="Arial" pitchFamily="34" charset="0"/>
                <a:cs typeface="Arial" pitchFamily="34" charset="0"/>
              </a:rPr>
              <a:t>programları için 21 yaşın altında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olmak.</a:t>
            </a:r>
            <a:r>
              <a:rPr lang="tr-TR" dirty="0">
                <a:latin typeface="Arial" pitchFamily="34" charset="0"/>
                <a:cs typeface="Arial" pitchFamily="34" charset="0"/>
              </a:rPr>
              <a:t> </a:t>
            </a:r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563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Başvuru İçin Temel Kriterler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86916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endParaRPr lang="tr-TR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tr-TR" b="1" dirty="0" smtClean="0"/>
              <a:t>Uygunluk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   Uygun Gruplar:</a:t>
            </a:r>
            <a:endParaRPr lang="tr-TR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r-TR" dirty="0" smtClean="0"/>
              <a:t>Tüm </a:t>
            </a:r>
            <a:r>
              <a:rPr lang="tr-TR" dirty="0"/>
              <a:t>ülkelerin vatandaşları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r-TR" dirty="0"/>
              <a:t>Mevcut akademik yılın sonunda (Ağustos 2021'den önce) mezun olabilecek mezunlar veya başvuru </a:t>
            </a:r>
            <a:r>
              <a:rPr lang="tr-TR" dirty="0" smtClean="0"/>
              <a:t>sahipleri</a:t>
            </a:r>
            <a:r>
              <a:rPr lang="tr-TR" b="1" dirty="0"/>
              <a:t/>
            </a:r>
            <a:br>
              <a:rPr lang="tr-TR" b="1" dirty="0"/>
            </a:br>
            <a:endParaRPr lang="tr-TR" b="1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r-TR" b="1" dirty="0" smtClean="0"/>
              <a:t>Uygun </a:t>
            </a:r>
            <a:r>
              <a:rPr lang="tr-TR" b="1" dirty="0"/>
              <a:t>Olmayan </a:t>
            </a:r>
            <a:r>
              <a:rPr lang="tr-TR" b="1" dirty="0" smtClean="0"/>
              <a:t>Gruplar:</a:t>
            </a:r>
            <a:endParaRPr lang="tr-TR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r-TR" dirty="0" smtClean="0"/>
              <a:t>Türk vatandaşları ve Türk vatandaşlığını kaybedenler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r-TR" dirty="0" smtClean="0"/>
              <a:t>Türk üniversitelerine başvurdukları eğitim düzeyinde zaten kayıtlı olan öğrenciler.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042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187</TotalTime>
  <Words>260</Words>
  <Application>Microsoft Office PowerPoint</Application>
  <PresentationFormat>Ekran Gösterisi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Kentsel</vt:lpstr>
      <vt:lpstr>ULUSLARARASI EBU UBEYDE ANADOLU İMAM HATİP LİSESİ</vt:lpstr>
      <vt:lpstr>PowerPoint Sunusu</vt:lpstr>
      <vt:lpstr>TÜRKİYE BURSLARI(YTB)</vt:lpstr>
      <vt:lpstr>TÜRKİYE BURSLARI(YTB)</vt:lpstr>
      <vt:lpstr> Burs Programları </vt:lpstr>
      <vt:lpstr>PowerPoint Sunusu</vt:lpstr>
      <vt:lpstr>Burs Programları Neleri Kapsamaktadır?</vt:lpstr>
      <vt:lpstr>Başvuru İçin Temel Kriterler</vt:lpstr>
      <vt:lpstr>Başvuru İçin Temel Kriterler</vt:lpstr>
      <vt:lpstr>PowerPoint Sunusu</vt:lpstr>
      <vt:lpstr>Nasıl başvurulur?</vt:lpstr>
      <vt:lpstr>ÖNEMLİ!!!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ULUSLARARASI EBU UBEYDE ANADOLU İMAM HATİP LİSESİ</dc:title>
  <dc:creator>USER</dc:creator>
  <cp:lastModifiedBy>USER</cp:lastModifiedBy>
  <cp:revision>15</cp:revision>
  <dcterms:created xsi:type="dcterms:W3CDTF">2021-04-22T12:56:04Z</dcterms:created>
  <dcterms:modified xsi:type="dcterms:W3CDTF">2021-04-24T10:07:12Z</dcterms:modified>
</cp:coreProperties>
</file>